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5"/>
    <p:sldMasterId id="2147483729" r:id="rId6"/>
    <p:sldMasterId id="214748373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Lst>
  <p:sldSz cy="5143500" cx="9144000"/>
  <p:notesSz cx="6858000" cy="9144000"/>
  <p:embeddedFontLst>
    <p:embeddedFont>
      <p:font typeface="Anton"/>
      <p:regular r:id="rId92"/>
    </p:embeddedFont>
    <p:embeddedFont>
      <p:font typeface="Helvetica Neue"/>
      <p:regular r:id="rId93"/>
      <p:bold r:id="rId94"/>
      <p:italic r:id="rId95"/>
      <p:boldItalic r:id="rId96"/>
    </p:embeddedFont>
    <p:embeddedFont>
      <p:font typeface="Helvetica Neue Light"/>
      <p:regular r:id="rId97"/>
      <p:bold r:id="rId98"/>
      <p:italic r:id="rId99"/>
      <p:boldItalic r:id="rId100"/>
    </p:embeddedFont>
    <p:embeddedFont>
      <p:font typeface="DM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9">
          <p15:clr>
            <a:srgbClr val="A4A3A4"/>
          </p15:clr>
        </p15:guide>
        <p15:guide id="2" pos="300">
          <p15:clr>
            <a:srgbClr val="A4A3A4"/>
          </p15:clr>
        </p15:guide>
        <p15:guide id="3" pos="5460">
          <p15:clr>
            <a:srgbClr val="9AA0A6"/>
          </p15:clr>
        </p15:guide>
        <p15:guide id="4" orient="horz" pos="2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ABC434-8DB4-49DF-A5D1-0266F48F93B3}">
  <a:tblStyle styleId="{2FABC434-8DB4-49DF-A5D1-0266F48F93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9" orient="horz"/>
        <p:guide pos="300"/>
        <p:guide pos="5460"/>
        <p:guide pos="29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4" Type="http://schemas.openxmlformats.org/officeDocument/2006/relationships/font" Target="fonts/DMSans-bold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DMSans-italic.fntdata"/><Relationship Id="rId102" Type="http://schemas.openxmlformats.org/officeDocument/2006/relationships/font" Target="fonts/DMSans-bold.fntdata"/><Relationship Id="rId101" Type="http://schemas.openxmlformats.org/officeDocument/2006/relationships/font" Target="fonts/DMSans-regular.fntdata"/><Relationship Id="rId100" Type="http://schemas.openxmlformats.org/officeDocument/2006/relationships/font" Target="fonts/HelveticaNeueLight-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HelveticaNeueLight-regular.fntdata"/><Relationship Id="rId96" Type="http://schemas.openxmlformats.org/officeDocument/2006/relationships/font" Target="fonts/HelveticaNeue-boldItalic.fntdata"/><Relationship Id="rId11" Type="http://schemas.openxmlformats.org/officeDocument/2006/relationships/slide" Target="slides/slide3.xml"/><Relationship Id="rId99" Type="http://schemas.openxmlformats.org/officeDocument/2006/relationships/font" Target="fonts/HelveticaNeueLight-italic.fntdata"/><Relationship Id="rId10" Type="http://schemas.openxmlformats.org/officeDocument/2006/relationships/slide" Target="slides/slide2.xml"/><Relationship Id="rId98" Type="http://schemas.openxmlformats.org/officeDocument/2006/relationships/font" Target="fonts/HelveticaNeueLight-bold.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font" Target="fonts/HelveticaNeue-regular.fntdata"/><Relationship Id="rId92" Type="http://schemas.openxmlformats.org/officeDocument/2006/relationships/font" Target="fonts/Anton-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97da37e96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97da37e96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97da37e96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97da37e96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97da37e96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97da37e96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97da37e96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97da37e967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97da37e96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97da37e96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NOTA: Puedes forkear el proyecto a partir de este link: https://github.com/CoderContenidos/RecursosBackend-Docker.git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97da37e96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97da37e96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97da37e96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97da37e96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97da37e96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97da37e96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97da37e96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97da37e96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97da37e96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97da37e96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97da37e96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97da37e96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97da37e96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97da37e967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68c7ae2a2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68c7ae2a2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79fc1c52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79fc1c523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9f7d5245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9f7d52455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97da37e967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197da37e967_0_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9f7d52455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9f7d52455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gráfico es sobre balanceador de cargas. sumar en slide oculta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a137e64c7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a137e64c7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gráfico es sobre balanceador de cargas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9f7d52455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9f7d52455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9f7d52455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9f7d524557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Profesor, esta es la instancia de la clase 35 y la clase 36 que seguramente causará una enorme cantidad de problemas y frustraciones a los estudiantes. Sabemos la complejidad que implica el poder realizar una clusterización de kubernetes si es nuestro primer acercamiento.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 clase, si bien es bastante útil para entender las nociones principales de una orquestación de contenedores, puede ser un infierno para un estudiante sin conocimientos, si el profesor no lo convierte en algo más digerible, ¡Así que hay que meter mucho ánimo y empeño en explicar cada una de las cosas que se necesitan entender del proceso de deploy visto en esta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El resto de la clase cuenta con diapositivas muy densas con mucha información sobre el proceso de deploy local de un cluster de kubernetes con minikube. ¡Te recomiendo enormemente que lo tengas bien practicado, para que puedas convertirlo en una clase más fluida! La idea no es que aprendan a implementarlo en tan solo una clase, sino que puedas aprovechar para hacerles entender los conceptos principales que implican estos procesos de orquestación de contenedores.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¡Kubernetes fue ampliamente solicitado por ti, profesor, es tu momento de lucir! </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33e31f48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33e31f48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8c1f939c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8c1f939c4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Esta diapositiva de instalación funciona para windows.</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6c0185fc4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6c0185fc4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97da37e96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97da37e967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97da37e9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97da37e9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98cee134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98cee1345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8c1f939c4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8c1f939c47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90c9c580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190c9c5802c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90c9c5802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190c9c5802c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9f7d52455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19f7d524557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6c0185fc4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6c0185fc4b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98cee1345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98cee1345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98cee1345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98cee13459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98cee1345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98cee13459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98cee1345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98cee13459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98cee1345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98cee13459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98cee1345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198cee13459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98cee134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98cee13459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98cee1345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98cee13459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a137e64c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1a137e64c7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9e7b2bdcf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9e7b2bdcf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98cee1345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98cee13459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98cee1345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198cee13459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98cee13459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198cee13459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98cee1345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198cee13459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98cee13459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198cee13459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98cee1345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198cee13459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98cee13459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198cee13459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La cantidad de comandos y configuraciones podrá haber dejado a algunos estudiantes algo desasosegados por todo lo que implica una configuración de kubernetes. ¡Anímate a animarlos, que es algo bastante útil para su desarrollo profesional!</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a137e64c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1a137e64c7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la idea es que en este momento de la clase anticipes a los estudiantes que la próxima clase será una práctica integradora de todos los temas vistos hasta el momento. En ella el profesor hace una demostración de los pasos a completar en una tarea, y luego los estudiantes de forma asincrónica replican esa tarea pero aplicada a sus proyectos finales. Para llegar mejor preparados, sugerimos a los estudiantes mirar la guía de skills así si consideran que necesitan repasar algún tema, lo hacen antes de la práctica integradora.</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32fcaf8f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32fcaf8f6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67f3579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267f3579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b80597dd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b80597dd4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b80597dd4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b80597dd4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b80597dd4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1b80597dd4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b80597dd4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b80597dd4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b80597dd41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1b80597dd41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https://github.com/CoderContenidos/PracticaIntegradoraCursoBackend</a:t>
            </a:r>
            <a:r>
              <a:rPr lang="es">
                <a:solidFill>
                  <a:schemeClr val="dk1"/>
                </a:solidFill>
                <a:latin typeface="DM Sans"/>
                <a:ea typeface="DM Sans"/>
                <a:cs typeface="DM Sans"/>
                <a:sym typeface="DM Sans"/>
              </a:rPr>
              <a:t> - La tercera práctica integradora está en la rama “parte-3”</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b80597dd4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1b80597dd41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b80597dd4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1b80597dd41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b80597dd4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1b80597dd41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b80597dd4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1b80597dd41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b80597dd4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1b80597dd41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a137e64c7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a137e64c76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b80597dd4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1b80597dd41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Un checklist de skills para los estudiantes es excelente para su formación. Conforme avanzamos, el estudiante comienza a desarrollar algo que nos pasa a todos: El síndrome del impostor. Muchas veces el estudiante avanza clase a clase sin sentir que está aprendiendo demasiado. ¡Una lista de skills le hará ver todo lo que ha avanzado hasta este punto! Así, el estudiante podrá sentirse más seguro al ver todos los temas que ya domina.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no los domine? Es una lista excelente para que el estudiante sepa retroceder los pasos a la clase que le corresponde y tenga una lista de temas para repasar. ¡Hay que fomentar que el estudiante sepa atacar temas específicos (De otra manera, caemos en el estudiante que simplemente dice “No entendí nada”).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tu habilidad comunicativa y qué tanto puedas conectar con tus estudiantes, para poder llevar esta checklist de skills como una herramienta que los motive a superarse y no como una barrera para continuar. </a:t>
            </a:r>
            <a:endParaRPr>
              <a:solidFill>
                <a:schemeClr val="dk1"/>
              </a:solidFill>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b80597dd4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1b80597dd41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b80597dd4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1b80597dd41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b80597dd4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1b80597dd41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b80597dd4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1b80597dd41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b80597dd4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1b80597dd41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Este esquema es flexible y lo definirá el proyecto que decidas desarrollar, Puedes cambiar el orden de esta diapositiva, con el fin de que se ajuste al ritmo que vas a desarrollar para tu proyecto (Recuerda que puedes hacerlo en </a:t>
            </a:r>
            <a:r>
              <a:rPr lang="es">
                <a:solidFill>
                  <a:schemeClr val="dk1"/>
                </a:solidFill>
                <a:latin typeface="DM Sans"/>
                <a:ea typeface="DM Sans"/>
                <a:cs typeface="DM Sans"/>
                <a:sym typeface="DM Sans"/>
              </a:rPr>
              <a:t>el</a:t>
            </a:r>
            <a:r>
              <a:rPr lang="es">
                <a:solidFill>
                  <a:schemeClr val="dk1"/>
                </a:solidFill>
                <a:latin typeface="DM Sans"/>
                <a:ea typeface="DM Sans"/>
                <a:cs typeface="DM Sans"/>
                <a:sym typeface="DM Sans"/>
              </a:rPr>
              <a:t> orden que quieras, pero </a:t>
            </a:r>
            <a:r>
              <a:rPr b="1" lang="es">
                <a:solidFill>
                  <a:schemeClr val="dk1"/>
                </a:solidFill>
                <a:latin typeface="DM Sans"/>
                <a:ea typeface="DM Sans"/>
                <a:cs typeface="DM Sans"/>
                <a:sym typeface="DM Sans"/>
              </a:rPr>
              <a:t>siempre debes cubrir todos los temas planteados en la lista de Elementos a integrar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b80597dd4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1b80597dd41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https://github.com/CoderContenidos/PracticaIntegradoraCursoBackend</a:t>
            </a:r>
            <a:r>
              <a:rPr lang="es">
                <a:solidFill>
                  <a:schemeClr val="dk1"/>
                </a:solidFill>
                <a:latin typeface="DM Sans"/>
                <a:ea typeface="DM Sans"/>
                <a:cs typeface="DM Sans"/>
                <a:sym typeface="DM Sans"/>
              </a:rPr>
              <a:t> - La segunda práctica integradora está en la rama “parte-3”</a:t>
            </a:r>
            <a:endParaRPr>
              <a:solidFill>
                <a:schemeClr val="dk1"/>
              </a:solidFill>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b80597dd4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1b80597dd41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https://github.com/CoderContenidos/PracticaIntegradoraCursoBackend</a:t>
            </a:r>
            <a:r>
              <a:rPr lang="es">
                <a:solidFill>
                  <a:schemeClr val="dk1"/>
                </a:solidFill>
                <a:latin typeface="DM Sans"/>
                <a:ea typeface="DM Sans"/>
                <a:cs typeface="DM Sans"/>
                <a:sym typeface="DM Sans"/>
              </a:rPr>
              <a:t> - La segunda práctica integradora está en la rama “parte-3”</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b80597dd4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1b80597dd41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b80597dd4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1b80597dd41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b80597dd4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1b80597dd41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b80597dd4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1b80597dd41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b80597dd4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1b80597dd41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b80597dd4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1b80597dd41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97da37e96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97da37e96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2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9">
    <p:bg>
      <p:bgPr>
        <a:blipFill>
          <a:blip r:embed="rId2">
            <a:alphaModFix/>
          </a:blip>
          <a:stretch>
            <a:fillRect/>
          </a:stretch>
        </a:blipFill>
      </p:bgPr>
    </p:bg>
    <p:spTree>
      <p:nvGrpSpPr>
        <p:cNvPr id="223" name="Shape 223"/>
        <p:cNvGrpSpPr/>
        <p:nvPr/>
      </p:nvGrpSpPr>
      <p:grpSpPr>
        <a:xfrm>
          <a:off x="0" y="0"/>
          <a:ext cx="0" cy="0"/>
          <a:chOff x="0" y="0"/>
          <a:chExt cx="0" cy="0"/>
        </a:xfrm>
      </p:grpSpPr>
      <p:pic>
        <p:nvPicPr>
          <p:cNvPr id="224" name="Google Shape;224;p6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9"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6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8" name="Shape 248"/>
        <p:cNvGrpSpPr/>
        <p:nvPr/>
      </p:nvGrpSpPr>
      <p:grpSpPr>
        <a:xfrm>
          <a:off x="0" y="0"/>
          <a:ext cx="0" cy="0"/>
          <a:chOff x="0" y="0"/>
          <a:chExt cx="0" cy="0"/>
        </a:xfrm>
      </p:grpSpPr>
      <p:pic>
        <p:nvPicPr>
          <p:cNvPr id="249" name="Google Shape;249;p7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50" name="Shape 250"/>
        <p:cNvGrpSpPr/>
        <p:nvPr/>
      </p:nvGrpSpPr>
      <p:grpSpPr>
        <a:xfrm>
          <a:off x="0" y="0"/>
          <a:ext cx="0" cy="0"/>
          <a:chOff x="0" y="0"/>
          <a:chExt cx="0" cy="0"/>
        </a:xfrm>
      </p:grpSpPr>
      <p:sp>
        <p:nvSpPr>
          <p:cNvPr id="251" name="Google Shape;251;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2" name="Google Shape;252;p7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3" name="Google Shape;253;p7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4" name="Shape 254"/>
        <p:cNvGrpSpPr/>
        <p:nvPr/>
      </p:nvGrpSpPr>
      <p:grpSpPr>
        <a:xfrm>
          <a:off x="0" y="0"/>
          <a:ext cx="0" cy="0"/>
          <a:chOff x="0" y="0"/>
          <a:chExt cx="0" cy="0"/>
        </a:xfrm>
      </p:grpSpPr>
      <p:sp>
        <p:nvSpPr>
          <p:cNvPr id="255" name="Google Shape;255;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 name="Google Shape;256;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7" name="Google Shape;257;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58" name="Shape 258"/>
        <p:cNvGrpSpPr/>
        <p:nvPr/>
      </p:nvGrpSpPr>
      <p:grpSpPr>
        <a:xfrm>
          <a:off x="0" y="0"/>
          <a:ext cx="0" cy="0"/>
          <a:chOff x="0" y="0"/>
          <a:chExt cx="0" cy="0"/>
        </a:xfrm>
      </p:grpSpPr>
      <p:sp>
        <p:nvSpPr>
          <p:cNvPr id="259" name="Google Shape;259;p8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0" name="Google Shape;260;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1" name="Google Shape;261;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62" name="Shape 262"/>
        <p:cNvGrpSpPr/>
        <p:nvPr/>
      </p:nvGrpSpPr>
      <p:grpSpPr>
        <a:xfrm>
          <a:off x="0" y="0"/>
          <a:ext cx="0" cy="0"/>
          <a:chOff x="0" y="0"/>
          <a:chExt cx="0" cy="0"/>
        </a:xfrm>
      </p:grpSpPr>
      <p:pic>
        <p:nvPicPr>
          <p:cNvPr id="263" name="Google Shape;263;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p8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4">
  <p:cSld name="TITLE_AND_BODY_14">
    <p:spTree>
      <p:nvGrpSpPr>
        <p:cNvPr id="266" name="Shape 266"/>
        <p:cNvGrpSpPr/>
        <p:nvPr/>
      </p:nvGrpSpPr>
      <p:grpSpPr>
        <a:xfrm>
          <a:off x="0" y="0"/>
          <a:ext cx="0" cy="0"/>
          <a:chOff x="0" y="0"/>
          <a:chExt cx="0" cy="0"/>
        </a:xfrm>
      </p:grpSpPr>
      <p:sp>
        <p:nvSpPr>
          <p:cNvPr id="267" name="Google Shape;267;p8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9" name="Google Shape;269;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theme" Target="../theme/theme4.xml"/><Relationship Id="rId16"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5" name="Shape 225"/>
        <p:cNvGrpSpPr/>
        <p:nvPr/>
      </p:nvGrpSpPr>
      <p:grpSpPr>
        <a:xfrm>
          <a:off x="0" y="0"/>
          <a:ext cx="0" cy="0"/>
          <a:chOff x="0" y="0"/>
          <a:chExt cx="0" cy="0"/>
        </a:xfrm>
      </p:grpSpPr>
      <p:sp>
        <p:nvSpPr>
          <p:cNvPr id="226" name="Google Shape;226;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7" name="Google Shape;227;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8" name="Google Shape;22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72.png"/><Relationship Id="rId5"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73.png"/><Relationship Id="rId5"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57.png"/><Relationship Id="rId5"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63.png"/><Relationship Id="rId5"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slide" Target="/ppt/slides/slide8.xml"/><Relationship Id="rId6" Type="http://schemas.openxmlformats.org/officeDocument/2006/relationships/slide" Target="/ppt/slides/slide21.xml"/><Relationship Id="rId7" Type="http://schemas.openxmlformats.org/officeDocument/2006/relationships/slide" Target="/ppt/slides/slide29.xml"/><Relationship Id="rId8" Type="http://schemas.openxmlformats.org/officeDocument/2006/relationships/slide" Target="/ppt/slides/slide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1.xml"/><Relationship Id="rId3" Type="http://schemas.openxmlformats.org/officeDocument/2006/relationships/hyperlink" Target="https://kubernetes.io/docs/tasks/tools/install-kubectl-linux/" TargetMode="External"/><Relationship Id="rId4" Type="http://schemas.openxmlformats.org/officeDocument/2006/relationships/hyperlink" Target="https://kubernetes.io/docs/tasks/tools/install-kubectl-macos/" TargetMode="External"/><Relationship Id="rId5" Type="http://schemas.openxmlformats.org/officeDocument/2006/relationships/image" Target="../media/image22.png"/><Relationship Id="rId6"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hyperlink" Target="https://minikube.sigs.k8s.io/docs/start/" TargetMode="External"/><Relationship Id="rId5"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4.xml"/><Relationship Id="rId3" Type="http://schemas.openxmlformats.org/officeDocument/2006/relationships/image" Target="../media/image69.png"/><Relationship Id="rId4" Type="http://schemas.openxmlformats.org/officeDocument/2006/relationships/image" Target="../media/image78.png"/><Relationship Id="rId5" Type="http://schemas.openxmlformats.org/officeDocument/2006/relationships/image" Target="../media/image104.png"/><Relationship Id="rId6"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86.png"/><Relationship Id="rId5"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2.xml"/><Relationship Id="rId3"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3.xml"/><Relationship Id="rId3"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8.xml"/><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9.xml"/><Relationship Id="rId3"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0.xml"/><Relationship Id="rId3" Type="http://schemas.openxmlformats.org/officeDocument/2006/relationships/image" Target="../media/image99.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1.xml"/><Relationship Id="rId3" Type="http://schemas.openxmlformats.org/officeDocument/2006/relationships/image" Target="../media/image87.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2.xml"/><Relationship Id="rId3" Type="http://schemas.openxmlformats.org/officeDocument/2006/relationships/image" Target="../media/image77.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3.xml"/><Relationship Id="rId3" Type="http://schemas.openxmlformats.org/officeDocument/2006/relationships/image" Target="../media/image100.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4.xml"/><Relationship Id="rId3" Type="http://schemas.openxmlformats.org/officeDocument/2006/relationships/image" Target="../media/image88.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5.xml"/><Relationship Id="rId3" Type="http://schemas.openxmlformats.org/officeDocument/2006/relationships/image" Target="../media/image92.png"/><Relationship Id="rId4" Type="http://schemas.openxmlformats.org/officeDocument/2006/relationships/image" Target="../media/image85.png"/><Relationship Id="rId5"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7.xml"/><Relationship Id="rId3" Type="http://schemas.openxmlformats.org/officeDocument/2006/relationships/image" Target="../media/image89.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1.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slide" Target="/ppt/slides/slide69.xml"/><Relationship Id="rId6" Type="http://schemas.openxmlformats.org/officeDocument/2006/relationships/slide" Target="/ppt/slides/slide76.xml"/><Relationship Id="rId7" Type="http://schemas.openxmlformats.org/officeDocument/2006/relationships/slide" Target="/ppt/slides/slide65.xml"/><Relationship Id="rId8" Type="http://schemas.openxmlformats.org/officeDocument/2006/relationships/slide" Target="/ppt/slides/slide6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4.xml"/><Relationship Id="rId3" Type="http://schemas.openxmlformats.org/officeDocument/2006/relationships/image" Target="../media/image10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6.xml"/><Relationship Id="rId3" Type="http://schemas.openxmlformats.org/officeDocument/2006/relationships/image" Target="../media/image10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70.xml"/><Relationship Id="rId3" Type="http://schemas.openxmlformats.org/officeDocument/2006/relationships/image" Target="../media/image10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1.xml"/><Relationship Id="rId3" Type="http://schemas.openxmlformats.org/officeDocument/2006/relationships/image" Target="../media/image10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72.xml"/><Relationship Id="rId3" Type="http://schemas.openxmlformats.org/officeDocument/2006/relationships/image" Target="../media/image10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5.xml"/><Relationship Id="rId3"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77.xml"/><Relationship Id="rId3" Type="http://schemas.openxmlformats.org/officeDocument/2006/relationships/image" Target="../media/image9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8.xml"/><Relationship Id="rId3" Type="http://schemas.openxmlformats.org/officeDocument/2006/relationships/image" Target="../media/image22.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9.xml"/><Relationship Id="rId3" Type="http://schemas.openxmlformats.org/officeDocument/2006/relationships/image" Target="../media/image22.png"/><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3.xml"/><Relationship Id="rId3"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8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276" name="Google Shape;276;p8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77" name="Google Shape;277;p8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93"/>
          <p:cNvSpPr txBox="1"/>
          <p:nvPr/>
        </p:nvSpPr>
        <p:spPr>
          <a:xfrm>
            <a:off x="475500" y="99675"/>
            <a:ext cx="8513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¿Por qué debería tener mis imágenes en la nube?</a:t>
            </a:r>
            <a:endParaRPr b="1" i="0" sz="4000" u="none" cap="none" strike="noStrike">
              <a:solidFill>
                <a:schemeClr val="dk1"/>
              </a:solidFill>
              <a:latin typeface="DM Sans"/>
              <a:ea typeface="DM Sans"/>
              <a:cs typeface="DM Sans"/>
              <a:sym typeface="DM Sans"/>
            </a:endParaRPr>
          </a:p>
        </p:txBody>
      </p:sp>
      <p:sp>
        <p:nvSpPr>
          <p:cNvPr id="368" name="Google Shape;368;p93"/>
          <p:cNvSpPr txBox="1"/>
          <p:nvPr/>
        </p:nvSpPr>
        <p:spPr>
          <a:xfrm>
            <a:off x="475500" y="1609175"/>
            <a:ext cx="36405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Existen múltiples razones para tener nuestra imagen en un repositorio: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Podemos compartir nuestra imagen con nuestro equipo de desarrollo.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Tenemos un sistema mejor controlado de nuestra imagen, ya que cada cambio de ésta puede significar una nueva tag con otra versión.</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Permite que otros softwares descarguen la imagen</a:t>
            </a:r>
            <a:endParaRPr sz="1350">
              <a:latin typeface="DM Sans"/>
              <a:ea typeface="DM Sans"/>
              <a:cs typeface="DM Sans"/>
              <a:sym typeface="DM Sans"/>
            </a:endParaRPr>
          </a:p>
        </p:txBody>
      </p:sp>
      <p:sp>
        <p:nvSpPr>
          <p:cNvPr id="369" name="Google Shape;369;p93"/>
          <p:cNvSpPr txBox="1"/>
          <p:nvPr/>
        </p:nvSpPr>
        <p:spPr>
          <a:xfrm>
            <a:off x="5139750" y="1609175"/>
            <a:ext cx="3640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razón de que éste se encuentre en la nube y permita que otros softwares lo descarguen, significa que al momento de configurar procesos más complejos (como deployment), podemos obtener la imagen directamente, sin necesidad de tener que estar cambiando el archivo local.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¡Disponible en todo momento y fácilmente actualizable!</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94"/>
          <p:cNvSpPr txBox="1"/>
          <p:nvPr/>
        </p:nvSpPr>
        <p:spPr>
          <a:xfrm>
            <a:off x="270425" y="111375"/>
            <a:ext cx="603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Obtengamos nuestro Docker ID</a:t>
            </a:r>
            <a:endParaRPr b="1" i="0" sz="4000" u="none" cap="none" strike="noStrike">
              <a:solidFill>
                <a:schemeClr val="dk1"/>
              </a:solidFill>
              <a:latin typeface="DM Sans"/>
              <a:ea typeface="DM Sans"/>
              <a:cs typeface="DM Sans"/>
              <a:sym typeface="DM Sans"/>
            </a:endParaRPr>
          </a:p>
        </p:txBody>
      </p:sp>
      <p:sp>
        <p:nvSpPr>
          <p:cNvPr id="375" name="Google Shape;375;p94"/>
          <p:cNvSpPr txBox="1"/>
          <p:nvPr/>
        </p:nvSpPr>
        <p:spPr>
          <a:xfrm>
            <a:off x="475500" y="1885175"/>
            <a:ext cx="4838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comenzar a tener nuestras imágenes en nuestro repositorio, vamos a crear primero una cuenta.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 importante recordar que el username que elijamos, se convertirá en nuestro Docker ID  (lowercase)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76" name="Google Shape;376;p94"/>
          <p:cNvPicPr preferRelativeResize="0"/>
          <p:nvPr/>
        </p:nvPicPr>
        <p:blipFill>
          <a:blip r:embed="rId3">
            <a:alphaModFix/>
          </a:blip>
          <a:stretch>
            <a:fillRect/>
          </a:stretch>
        </p:blipFill>
        <p:spPr>
          <a:xfrm>
            <a:off x="5915175" y="711375"/>
            <a:ext cx="2975350" cy="372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9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95"/>
          <p:cNvSpPr txBox="1"/>
          <p:nvPr/>
        </p:nvSpPr>
        <p:spPr>
          <a:xfrm>
            <a:off x="4156800" y="98838"/>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Panel principal</a:t>
            </a:r>
            <a:endParaRPr b="1" i="0" sz="4000" u="none" cap="none" strike="noStrike">
              <a:solidFill>
                <a:schemeClr val="dk1"/>
              </a:solidFill>
              <a:latin typeface="DM Sans"/>
              <a:ea typeface="DM Sans"/>
              <a:cs typeface="DM Sans"/>
              <a:sym typeface="DM Sans"/>
            </a:endParaRPr>
          </a:p>
        </p:txBody>
      </p:sp>
      <p:sp>
        <p:nvSpPr>
          <p:cNvPr id="383" name="Google Shape;383;p95"/>
          <p:cNvSpPr txBox="1"/>
          <p:nvPr/>
        </p:nvSpPr>
        <p:spPr>
          <a:xfrm>
            <a:off x="4780625" y="1473334"/>
            <a:ext cx="43635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confirmemos nuestra cuenta a partir del correo que recibimos, podemos entrar al panel principal de dockerhub</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partir de aquí, ya tenemos una cuenta activa para poder subir una imagen.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pesar de que ya aprendimos el proceso para subir una imagen, nos falta aplicarlo a un proyecto más sólido, donde podamos aprovechar el potencial de la contenerización. </a:t>
            </a:r>
            <a:endParaRPr sz="1350">
              <a:latin typeface="DM Sans"/>
              <a:ea typeface="DM Sans"/>
              <a:cs typeface="DM Sans"/>
              <a:sym typeface="DM Sans"/>
            </a:endParaRPr>
          </a:p>
        </p:txBody>
      </p:sp>
      <p:pic>
        <p:nvPicPr>
          <p:cNvPr id="384" name="Google Shape;384;p95"/>
          <p:cNvPicPr preferRelativeResize="0"/>
          <p:nvPr/>
        </p:nvPicPr>
        <p:blipFill>
          <a:blip r:embed="rId3">
            <a:alphaModFix/>
          </a:blip>
          <a:stretch>
            <a:fillRect/>
          </a:stretch>
        </p:blipFill>
        <p:spPr>
          <a:xfrm>
            <a:off x="52425" y="1396950"/>
            <a:ext cx="4461192" cy="23495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9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Subir una imagen a DockerHub</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97"/>
          <p:cNvSpPr txBox="1"/>
          <p:nvPr/>
        </p:nvSpPr>
        <p:spPr>
          <a:xfrm>
            <a:off x="475500" y="614425"/>
            <a:ext cx="8382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Comencemos con un proyecto para subir.</a:t>
            </a:r>
            <a:endParaRPr b="1" i="0" sz="4000" u="none" cap="none" strike="noStrike">
              <a:solidFill>
                <a:schemeClr val="dk1"/>
              </a:solidFill>
              <a:latin typeface="DM Sans"/>
              <a:ea typeface="DM Sans"/>
              <a:cs typeface="DM Sans"/>
              <a:sym typeface="DM Sans"/>
            </a:endParaRPr>
          </a:p>
        </p:txBody>
      </p:sp>
      <p:sp>
        <p:nvSpPr>
          <p:cNvPr id="395" name="Google Shape;395;p97"/>
          <p:cNvSpPr txBox="1"/>
          <p:nvPr/>
        </p:nvSpPr>
        <p:spPr>
          <a:xfrm>
            <a:off x="475500" y="1961925"/>
            <a:ext cx="81930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 el fin de no afectar al flujo de desarrollo de un proyecto completo, el profesor cuenta con un proyecto que  cuenta con las siguientes características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Una vista para crear un usuario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La creación de usuarios se hace vía mongoose, por lo cual se utiliza una variable de entorno MONGO_URL</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Además, se tiene una ruta test para generar usuarios (La cual se utilizará más adelante)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 creará una imagen de docker para poder subir a DockerHub</a:t>
            </a:r>
            <a:endParaRPr sz="1350">
              <a:latin typeface="DM Sans"/>
              <a:ea typeface="DM Sans"/>
              <a:cs typeface="DM Sans"/>
              <a:sym typeface="DM Sans"/>
            </a:endParaRPr>
          </a:p>
        </p:txBody>
      </p:sp>
      <p:grpSp>
        <p:nvGrpSpPr>
          <p:cNvPr id="396" name="Google Shape;396;p97"/>
          <p:cNvGrpSpPr/>
          <p:nvPr/>
        </p:nvGrpSpPr>
        <p:grpSpPr>
          <a:xfrm>
            <a:off x="152393" y="128849"/>
            <a:ext cx="431074" cy="431074"/>
            <a:chOff x="7605951" y="217673"/>
            <a:chExt cx="738900" cy="738900"/>
          </a:xfrm>
        </p:grpSpPr>
        <p:sp>
          <p:nvSpPr>
            <p:cNvPr id="397" name="Google Shape;397;p97"/>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97"/>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399" name="Google Shape;399;p97"/>
          <p:cNvSpPr txBox="1"/>
          <p:nvPr/>
        </p:nvSpPr>
        <p:spPr>
          <a:xfrm>
            <a:off x="6252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98"/>
          <p:cNvSpPr txBox="1"/>
          <p:nvPr/>
        </p:nvSpPr>
        <p:spPr>
          <a:xfrm>
            <a:off x="253875" y="516550"/>
            <a:ext cx="603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Creando Dockerfile</a:t>
            </a:r>
            <a:endParaRPr b="1" i="0" sz="4000" u="none" cap="none" strike="noStrike">
              <a:solidFill>
                <a:schemeClr val="dk1"/>
              </a:solidFill>
              <a:latin typeface="DM Sans"/>
              <a:ea typeface="DM Sans"/>
              <a:cs typeface="DM Sans"/>
              <a:sym typeface="DM Sans"/>
            </a:endParaRPr>
          </a:p>
        </p:txBody>
      </p:sp>
      <p:sp>
        <p:nvSpPr>
          <p:cNvPr id="405" name="Google Shape;405;p98"/>
          <p:cNvSpPr txBox="1"/>
          <p:nvPr/>
        </p:nvSpPr>
        <p:spPr>
          <a:xfrm>
            <a:off x="193450" y="2063850"/>
            <a:ext cx="3620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Crearemos un Dockerfile con la configuración necesaria para tener una imagen ejecutable de nuestro proyecto. </a:t>
            </a:r>
            <a:endParaRPr sz="1350">
              <a:latin typeface="DM Sans"/>
              <a:ea typeface="DM Sans"/>
              <a:cs typeface="DM Sans"/>
              <a:sym typeface="DM Sans"/>
            </a:endParaRPr>
          </a:p>
        </p:txBody>
      </p:sp>
      <p:pic>
        <p:nvPicPr>
          <p:cNvPr id="406" name="Google Shape;406;p98"/>
          <p:cNvPicPr preferRelativeResize="0"/>
          <p:nvPr/>
        </p:nvPicPr>
        <p:blipFill>
          <a:blip r:embed="rId3">
            <a:alphaModFix/>
          </a:blip>
          <a:stretch>
            <a:fillRect/>
          </a:stretch>
        </p:blipFill>
        <p:spPr>
          <a:xfrm>
            <a:off x="4419600" y="1447800"/>
            <a:ext cx="4724400" cy="2247900"/>
          </a:xfrm>
          <a:prstGeom prst="rect">
            <a:avLst/>
          </a:prstGeom>
          <a:noFill/>
          <a:ln>
            <a:noFill/>
          </a:ln>
        </p:spPr>
      </p:pic>
      <p:grpSp>
        <p:nvGrpSpPr>
          <p:cNvPr id="407" name="Google Shape;407;p98"/>
          <p:cNvGrpSpPr/>
          <p:nvPr/>
        </p:nvGrpSpPr>
        <p:grpSpPr>
          <a:xfrm>
            <a:off x="152393" y="128849"/>
            <a:ext cx="431074" cy="431074"/>
            <a:chOff x="7605951" y="217673"/>
            <a:chExt cx="738900" cy="738900"/>
          </a:xfrm>
        </p:grpSpPr>
        <p:sp>
          <p:nvSpPr>
            <p:cNvPr id="408" name="Google Shape;408;p98"/>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9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10" name="Google Shape;410;p98"/>
          <p:cNvSpPr txBox="1"/>
          <p:nvPr/>
        </p:nvSpPr>
        <p:spPr>
          <a:xfrm>
            <a:off x="6252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99"/>
          <p:cNvSpPr txBox="1"/>
          <p:nvPr/>
        </p:nvSpPr>
        <p:spPr>
          <a:xfrm>
            <a:off x="253875" y="708900"/>
            <a:ext cx="603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Creando imagen </a:t>
            </a:r>
            <a:endParaRPr b="1" i="0" sz="4000" u="none" cap="none" strike="noStrike">
              <a:solidFill>
                <a:schemeClr val="dk1"/>
              </a:solidFill>
              <a:latin typeface="DM Sans"/>
              <a:ea typeface="DM Sans"/>
              <a:cs typeface="DM Sans"/>
              <a:sym typeface="DM Sans"/>
            </a:endParaRPr>
          </a:p>
        </p:txBody>
      </p:sp>
      <p:sp>
        <p:nvSpPr>
          <p:cNvPr id="416" name="Google Shape;416;p99"/>
          <p:cNvSpPr txBox="1"/>
          <p:nvPr/>
        </p:nvSpPr>
        <p:spPr>
          <a:xfrm>
            <a:off x="152400" y="1733625"/>
            <a:ext cx="3704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Ejecutamos el build de Docker y colocamos el nombre que deseemos (</a:t>
            </a:r>
            <a:r>
              <a:rPr b="1" lang="es" sz="1350">
                <a:latin typeface="DM Sans"/>
                <a:ea typeface="DM Sans"/>
                <a:cs typeface="DM Sans"/>
                <a:sym typeface="DM Sans"/>
              </a:rPr>
              <a:t>no olvides el punto al final</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Deberá aparecer en nuestro dockerDesktop</a:t>
            </a:r>
            <a:endParaRPr sz="1350">
              <a:latin typeface="DM Sans"/>
              <a:ea typeface="DM Sans"/>
              <a:cs typeface="DM Sans"/>
              <a:sym typeface="DM Sans"/>
            </a:endParaRPr>
          </a:p>
        </p:txBody>
      </p:sp>
      <p:grpSp>
        <p:nvGrpSpPr>
          <p:cNvPr id="417" name="Google Shape;417;p99"/>
          <p:cNvGrpSpPr/>
          <p:nvPr/>
        </p:nvGrpSpPr>
        <p:grpSpPr>
          <a:xfrm>
            <a:off x="152393" y="128849"/>
            <a:ext cx="431074" cy="431074"/>
            <a:chOff x="7605951" y="217673"/>
            <a:chExt cx="738900" cy="738900"/>
          </a:xfrm>
        </p:grpSpPr>
        <p:sp>
          <p:nvSpPr>
            <p:cNvPr id="418" name="Google Shape;418;p99"/>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99"/>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20" name="Google Shape;420;p99"/>
          <p:cNvSpPr txBox="1"/>
          <p:nvPr/>
        </p:nvSpPr>
        <p:spPr>
          <a:xfrm>
            <a:off x="6252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421" name="Google Shape;421;p99"/>
          <p:cNvPicPr preferRelativeResize="0"/>
          <p:nvPr/>
        </p:nvPicPr>
        <p:blipFill>
          <a:blip r:embed="rId4">
            <a:alphaModFix/>
          </a:blip>
          <a:stretch>
            <a:fillRect/>
          </a:stretch>
        </p:blipFill>
        <p:spPr>
          <a:xfrm>
            <a:off x="4161900" y="1930700"/>
            <a:ext cx="2124075" cy="381000"/>
          </a:xfrm>
          <a:prstGeom prst="rect">
            <a:avLst/>
          </a:prstGeom>
          <a:noFill/>
          <a:ln>
            <a:noFill/>
          </a:ln>
        </p:spPr>
      </p:pic>
      <p:pic>
        <p:nvPicPr>
          <p:cNvPr id="422" name="Google Shape;422;p99"/>
          <p:cNvPicPr preferRelativeResize="0"/>
          <p:nvPr/>
        </p:nvPicPr>
        <p:blipFill>
          <a:blip r:embed="rId5">
            <a:alphaModFix/>
          </a:blip>
          <a:stretch>
            <a:fillRect/>
          </a:stretch>
        </p:blipFill>
        <p:spPr>
          <a:xfrm>
            <a:off x="1775813" y="3090800"/>
            <a:ext cx="5592375" cy="20527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00"/>
          <p:cNvSpPr txBox="1"/>
          <p:nvPr/>
        </p:nvSpPr>
        <p:spPr>
          <a:xfrm>
            <a:off x="122400" y="551725"/>
            <a:ext cx="8899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000">
                <a:solidFill>
                  <a:schemeClr val="dk1"/>
                </a:solidFill>
                <a:latin typeface="DM Sans"/>
                <a:ea typeface="DM Sans"/>
                <a:cs typeface="DM Sans"/>
                <a:sym typeface="DM Sans"/>
              </a:rPr>
              <a:t>Levantemos un contenedor para probar la imagen</a:t>
            </a:r>
            <a:endParaRPr b="1" sz="3000">
              <a:solidFill>
                <a:schemeClr val="dk1"/>
              </a:solidFill>
              <a:latin typeface="DM Sans"/>
              <a:ea typeface="DM Sans"/>
              <a:cs typeface="DM Sans"/>
              <a:sym typeface="DM Sans"/>
            </a:endParaRPr>
          </a:p>
        </p:txBody>
      </p:sp>
      <p:grpSp>
        <p:nvGrpSpPr>
          <p:cNvPr id="428" name="Google Shape;428;p100"/>
          <p:cNvGrpSpPr/>
          <p:nvPr/>
        </p:nvGrpSpPr>
        <p:grpSpPr>
          <a:xfrm>
            <a:off x="37543" y="120649"/>
            <a:ext cx="431074" cy="431074"/>
            <a:chOff x="7605951" y="217673"/>
            <a:chExt cx="738900" cy="738900"/>
          </a:xfrm>
        </p:grpSpPr>
        <p:sp>
          <p:nvSpPr>
            <p:cNvPr id="429" name="Google Shape;429;p100"/>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100"/>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31" name="Google Shape;431;p100"/>
          <p:cNvSpPr txBox="1"/>
          <p:nvPr/>
        </p:nvSpPr>
        <p:spPr>
          <a:xfrm>
            <a:off x="510375" y="1206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432" name="Google Shape;432;p100"/>
          <p:cNvPicPr preferRelativeResize="0"/>
          <p:nvPr/>
        </p:nvPicPr>
        <p:blipFill>
          <a:blip r:embed="rId4">
            <a:alphaModFix/>
          </a:blip>
          <a:stretch>
            <a:fillRect/>
          </a:stretch>
        </p:blipFill>
        <p:spPr>
          <a:xfrm>
            <a:off x="6383125" y="1269563"/>
            <a:ext cx="2600575" cy="3021076"/>
          </a:xfrm>
          <a:prstGeom prst="rect">
            <a:avLst/>
          </a:prstGeom>
          <a:noFill/>
          <a:ln>
            <a:noFill/>
          </a:ln>
        </p:spPr>
      </p:pic>
      <p:pic>
        <p:nvPicPr>
          <p:cNvPr id="433" name="Google Shape;433;p100"/>
          <p:cNvPicPr preferRelativeResize="0"/>
          <p:nvPr/>
        </p:nvPicPr>
        <p:blipFill>
          <a:blip r:embed="rId5">
            <a:alphaModFix/>
          </a:blip>
          <a:stretch>
            <a:fillRect/>
          </a:stretch>
        </p:blipFill>
        <p:spPr>
          <a:xfrm>
            <a:off x="422800" y="4460025"/>
            <a:ext cx="8560901" cy="533612"/>
          </a:xfrm>
          <a:prstGeom prst="rect">
            <a:avLst/>
          </a:prstGeom>
          <a:noFill/>
          <a:ln>
            <a:noFill/>
          </a:ln>
        </p:spPr>
      </p:pic>
      <p:sp>
        <p:nvSpPr>
          <p:cNvPr id="434" name="Google Shape;434;p100"/>
          <p:cNvSpPr txBox="1"/>
          <p:nvPr/>
        </p:nvSpPr>
        <p:spPr>
          <a:xfrm>
            <a:off x="122400" y="1704875"/>
            <a:ext cx="4725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Vamos a ejecutar la imagen indicando el puerto donde deseamos conectar el puerto expuesto del contenedor.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Además, nota cómo colocamos la url de mongo para que el contenedor cuente con la variable necesaria para poder crear a los usuarios.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Debemos corroborar que el contenedor esté corriendo correctamente.</a:t>
            </a:r>
            <a:endParaRPr>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01"/>
          <p:cNvSpPr txBox="1"/>
          <p:nvPr/>
        </p:nvSpPr>
        <p:spPr>
          <a:xfrm>
            <a:off x="152400" y="635075"/>
            <a:ext cx="6032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000">
                <a:solidFill>
                  <a:schemeClr val="dk1"/>
                </a:solidFill>
                <a:latin typeface="DM Sans"/>
                <a:ea typeface="DM Sans"/>
                <a:cs typeface="DM Sans"/>
                <a:sym typeface="DM Sans"/>
              </a:rPr>
              <a:t>Preparamos la imagen para su subida: Login</a:t>
            </a:r>
            <a:endParaRPr b="1" i="0" sz="3000" u="none" cap="none" strike="noStrike">
              <a:solidFill>
                <a:schemeClr val="dk1"/>
              </a:solidFill>
              <a:latin typeface="DM Sans"/>
              <a:ea typeface="DM Sans"/>
              <a:cs typeface="DM Sans"/>
              <a:sym typeface="DM Sans"/>
            </a:endParaRPr>
          </a:p>
        </p:txBody>
      </p:sp>
      <p:sp>
        <p:nvSpPr>
          <p:cNvPr id="440" name="Google Shape;440;p101"/>
          <p:cNvSpPr txBox="1"/>
          <p:nvPr/>
        </p:nvSpPr>
        <p:spPr>
          <a:xfrm>
            <a:off x="152400" y="1733625"/>
            <a:ext cx="5555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 primero es conectar nuestro CLI a la cuenta de DockerHub que recién creamos. Para ello, llamaremos al comando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 nos solicitará el username (lowercase) y contraseña para poder acceder. Para corroborar que todo esté en orden, debemos llegar al siguiente mensaje: </a:t>
            </a:r>
            <a:endParaRPr sz="1350">
              <a:latin typeface="DM Sans"/>
              <a:ea typeface="DM Sans"/>
              <a:cs typeface="DM Sans"/>
              <a:sym typeface="DM Sans"/>
            </a:endParaRPr>
          </a:p>
        </p:txBody>
      </p:sp>
      <p:grpSp>
        <p:nvGrpSpPr>
          <p:cNvPr id="441" name="Google Shape;441;p101"/>
          <p:cNvGrpSpPr/>
          <p:nvPr/>
        </p:nvGrpSpPr>
        <p:grpSpPr>
          <a:xfrm>
            <a:off x="152393" y="128849"/>
            <a:ext cx="431074" cy="431074"/>
            <a:chOff x="7605951" y="217673"/>
            <a:chExt cx="738900" cy="738900"/>
          </a:xfrm>
        </p:grpSpPr>
        <p:sp>
          <p:nvSpPr>
            <p:cNvPr id="442" name="Google Shape;442;p101"/>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10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44" name="Google Shape;444;p101"/>
          <p:cNvSpPr txBox="1"/>
          <p:nvPr/>
        </p:nvSpPr>
        <p:spPr>
          <a:xfrm>
            <a:off x="6252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445" name="Google Shape;445;p101"/>
          <p:cNvPicPr preferRelativeResize="0"/>
          <p:nvPr/>
        </p:nvPicPr>
        <p:blipFill>
          <a:blip r:embed="rId4">
            <a:alphaModFix/>
          </a:blip>
          <a:stretch>
            <a:fillRect/>
          </a:stretch>
        </p:blipFill>
        <p:spPr>
          <a:xfrm>
            <a:off x="2286188" y="2381254"/>
            <a:ext cx="1287517" cy="381000"/>
          </a:xfrm>
          <a:prstGeom prst="rect">
            <a:avLst/>
          </a:prstGeom>
          <a:noFill/>
          <a:ln>
            <a:noFill/>
          </a:ln>
        </p:spPr>
      </p:pic>
      <p:pic>
        <p:nvPicPr>
          <p:cNvPr id="446" name="Google Shape;446;p101"/>
          <p:cNvPicPr preferRelativeResize="0"/>
          <p:nvPr/>
        </p:nvPicPr>
        <p:blipFill>
          <a:blip r:embed="rId5">
            <a:alphaModFix/>
          </a:blip>
          <a:stretch>
            <a:fillRect/>
          </a:stretch>
        </p:blipFill>
        <p:spPr>
          <a:xfrm>
            <a:off x="77150" y="4225929"/>
            <a:ext cx="6107351" cy="566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02"/>
          <p:cNvSpPr txBox="1"/>
          <p:nvPr/>
        </p:nvSpPr>
        <p:spPr>
          <a:xfrm>
            <a:off x="152400" y="635075"/>
            <a:ext cx="6032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000">
                <a:solidFill>
                  <a:schemeClr val="dk1"/>
                </a:solidFill>
                <a:latin typeface="DM Sans"/>
                <a:ea typeface="DM Sans"/>
                <a:cs typeface="DM Sans"/>
                <a:sym typeface="DM Sans"/>
              </a:rPr>
              <a:t>Preparamos la imagen para su subida: tagname</a:t>
            </a:r>
            <a:endParaRPr b="1" i="0" sz="3000" u="none" cap="none" strike="noStrike">
              <a:solidFill>
                <a:schemeClr val="dk1"/>
              </a:solidFill>
              <a:latin typeface="DM Sans"/>
              <a:ea typeface="DM Sans"/>
              <a:cs typeface="DM Sans"/>
              <a:sym typeface="DM Sans"/>
            </a:endParaRPr>
          </a:p>
        </p:txBody>
      </p:sp>
      <p:sp>
        <p:nvSpPr>
          <p:cNvPr id="452" name="Google Shape;452;p102"/>
          <p:cNvSpPr txBox="1"/>
          <p:nvPr/>
        </p:nvSpPr>
        <p:spPr>
          <a:xfrm>
            <a:off x="152400" y="1733625"/>
            <a:ext cx="55551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estructura para cargar la imagen en dockerhub será: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ctr">
              <a:spcBef>
                <a:spcPts val="0"/>
              </a:spcBef>
              <a:spcAft>
                <a:spcPts val="0"/>
              </a:spcAft>
              <a:buNone/>
            </a:pPr>
            <a:r>
              <a:rPr b="1" i="1" lang="es" sz="1350">
                <a:latin typeface="DM Sans"/>
                <a:ea typeface="DM Sans"/>
                <a:cs typeface="DM Sans"/>
                <a:sym typeface="DM Sans"/>
              </a:rPr>
              <a:t>&lt;username&gt;/imagen:version</a:t>
            </a:r>
            <a:endParaRPr b="1" i="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Entonces, si nuestra imagen actualmente tiene el nombre </a:t>
            </a:r>
            <a:r>
              <a:rPr b="1" lang="es" sz="1350">
                <a:latin typeface="DM Sans"/>
                <a:ea typeface="DM Sans"/>
                <a:cs typeface="DM Sans"/>
                <a:sym typeface="DM Sans"/>
              </a:rPr>
              <a:t>userscreator</a:t>
            </a:r>
            <a:r>
              <a:rPr lang="es" sz="1350">
                <a:latin typeface="DM Sans"/>
                <a:ea typeface="DM Sans"/>
                <a:cs typeface="DM Sans"/>
                <a:sym typeface="DM Sans"/>
              </a:rPr>
              <a:t>. Bien podemos cambiar el nombre de la tag a partir de: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Podremos ver la nueva imagen generada con el nombre indicado.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453" name="Google Shape;453;p102"/>
          <p:cNvGrpSpPr/>
          <p:nvPr/>
        </p:nvGrpSpPr>
        <p:grpSpPr>
          <a:xfrm>
            <a:off x="152393" y="128849"/>
            <a:ext cx="431074" cy="431074"/>
            <a:chOff x="7605951" y="217673"/>
            <a:chExt cx="738900" cy="738900"/>
          </a:xfrm>
        </p:grpSpPr>
        <p:sp>
          <p:nvSpPr>
            <p:cNvPr id="454" name="Google Shape;454;p102"/>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102"/>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56" name="Google Shape;456;p102"/>
          <p:cNvSpPr txBox="1"/>
          <p:nvPr/>
        </p:nvSpPr>
        <p:spPr>
          <a:xfrm>
            <a:off x="6252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457" name="Google Shape;457;p102"/>
          <p:cNvPicPr preferRelativeResize="0"/>
          <p:nvPr/>
        </p:nvPicPr>
        <p:blipFill>
          <a:blip r:embed="rId4">
            <a:alphaModFix/>
          </a:blip>
          <a:stretch>
            <a:fillRect/>
          </a:stretch>
        </p:blipFill>
        <p:spPr>
          <a:xfrm>
            <a:off x="1316402" y="3503725"/>
            <a:ext cx="3704100" cy="331412"/>
          </a:xfrm>
          <a:prstGeom prst="rect">
            <a:avLst/>
          </a:prstGeom>
          <a:noFill/>
          <a:ln>
            <a:noFill/>
          </a:ln>
        </p:spPr>
      </p:pic>
      <p:pic>
        <p:nvPicPr>
          <p:cNvPr id="458" name="Google Shape;458;p102"/>
          <p:cNvPicPr preferRelativeResize="0"/>
          <p:nvPr/>
        </p:nvPicPr>
        <p:blipFill>
          <a:blip r:embed="rId5">
            <a:alphaModFix/>
          </a:blip>
          <a:stretch>
            <a:fillRect/>
          </a:stretch>
        </p:blipFill>
        <p:spPr>
          <a:xfrm>
            <a:off x="6336900" y="1108973"/>
            <a:ext cx="2654700" cy="2257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85"/>
          <p:cNvSpPr txBox="1"/>
          <p:nvPr/>
        </p:nvSpPr>
        <p:spPr>
          <a:xfrm>
            <a:off x="1461300" y="212582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Orquestación de contenedores &amp; Práctica integradora</a:t>
            </a:r>
            <a:endParaRPr b="1" i="0" sz="4000" u="none" cap="none" strike="noStrike">
              <a:solidFill>
                <a:srgbClr val="EAFF6A"/>
              </a:solidFill>
              <a:latin typeface="DM Sans"/>
              <a:ea typeface="DM Sans"/>
              <a:cs typeface="DM Sans"/>
              <a:sym typeface="DM Sans"/>
            </a:endParaRPr>
          </a:p>
        </p:txBody>
      </p:sp>
      <p:sp>
        <p:nvSpPr>
          <p:cNvPr id="283" name="Google Shape;283;p85"/>
          <p:cNvSpPr txBox="1"/>
          <p:nvPr/>
        </p:nvSpPr>
        <p:spPr>
          <a:xfrm>
            <a:off x="1461300" y="153810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19. </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03"/>
          <p:cNvSpPr txBox="1"/>
          <p:nvPr/>
        </p:nvSpPr>
        <p:spPr>
          <a:xfrm>
            <a:off x="152400" y="635075"/>
            <a:ext cx="6032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000">
                <a:solidFill>
                  <a:schemeClr val="dk1"/>
                </a:solidFill>
                <a:latin typeface="DM Sans"/>
                <a:ea typeface="DM Sans"/>
                <a:cs typeface="DM Sans"/>
                <a:sym typeface="DM Sans"/>
              </a:rPr>
              <a:t>Finalmente, subimos la imagen a DockerHub</a:t>
            </a:r>
            <a:endParaRPr b="1" i="0" sz="3000" u="none" cap="none" strike="noStrike">
              <a:solidFill>
                <a:schemeClr val="dk1"/>
              </a:solidFill>
              <a:latin typeface="DM Sans"/>
              <a:ea typeface="DM Sans"/>
              <a:cs typeface="DM Sans"/>
              <a:sym typeface="DM Sans"/>
            </a:endParaRPr>
          </a:p>
        </p:txBody>
      </p:sp>
      <p:sp>
        <p:nvSpPr>
          <p:cNvPr id="464" name="Google Shape;464;p103"/>
          <p:cNvSpPr txBox="1"/>
          <p:nvPr/>
        </p:nvSpPr>
        <p:spPr>
          <a:xfrm>
            <a:off x="152400" y="1733625"/>
            <a:ext cx="5555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Muy similar a Github, para poder subir nuestra imagen ejecutaremos: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Ahora, en nuestro DockerHub, debemos poder acceder a nuestros repositorios y visualizar la imagen cargada.  éste contará con la sintaxis </a:t>
            </a:r>
            <a:r>
              <a:rPr b="1" i="1" lang="es" sz="1350">
                <a:latin typeface="DM Sans"/>
                <a:ea typeface="DM Sans"/>
                <a:cs typeface="DM Sans"/>
                <a:sym typeface="DM Sans"/>
              </a:rPr>
              <a:t> &lt;username&gt;/imagen</a:t>
            </a:r>
            <a:r>
              <a:rPr i="1" lang="es" sz="1350">
                <a:latin typeface="DM Sans"/>
                <a:ea typeface="DM Sans"/>
                <a:cs typeface="DM Sans"/>
                <a:sym typeface="DM Sans"/>
              </a:rPr>
              <a:t> </a:t>
            </a:r>
            <a:r>
              <a:rPr lang="es" sz="1350">
                <a:latin typeface="DM Sans"/>
                <a:ea typeface="DM Sans"/>
                <a:cs typeface="DM Sans"/>
                <a:sym typeface="DM Sans"/>
              </a:rPr>
              <a:t>previamente mencionada.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465" name="Google Shape;465;p103"/>
          <p:cNvGrpSpPr/>
          <p:nvPr/>
        </p:nvGrpSpPr>
        <p:grpSpPr>
          <a:xfrm>
            <a:off x="152393" y="128849"/>
            <a:ext cx="431074" cy="431074"/>
            <a:chOff x="7605951" y="217673"/>
            <a:chExt cx="738900" cy="738900"/>
          </a:xfrm>
        </p:grpSpPr>
        <p:sp>
          <p:nvSpPr>
            <p:cNvPr id="466" name="Google Shape;466;p103"/>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10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68" name="Google Shape;468;p103"/>
          <p:cNvSpPr txBox="1"/>
          <p:nvPr/>
        </p:nvSpPr>
        <p:spPr>
          <a:xfrm>
            <a:off x="6252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469" name="Google Shape;469;p103"/>
          <p:cNvPicPr preferRelativeResize="0"/>
          <p:nvPr/>
        </p:nvPicPr>
        <p:blipFill>
          <a:blip r:embed="rId4">
            <a:alphaModFix/>
          </a:blip>
          <a:stretch>
            <a:fillRect/>
          </a:stretch>
        </p:blipFill>
        <p:spPr>
          <a:xfrm>
            <a:off x="1545850" y="2433776"/>
            <a:ext cx="3245200" cy="275950"/>
          </a:xfrm>
          <a:prstGeom prst="rect">
            <a:avLst/>
          </a:prstGeom>
          <a:noFill/>
          <a:ln>
            <a:noFill/>
          </a:ln>
        </p:spPr>
      </p:pic>
      <p:pic>
        <p:nvPicPr>
          <p:cNvPr id="470" name="Google Shape;470;p103"/>
          <p:cNvPicPr preferRelativeResize="0"/>
          <p:nvPr/>
        </p:nvPicPr>
        <p:blipFill>
          <a:blip r:embed="rId5">
            <a:alphaModFix/>
          </a:blip>
          <a:stretch>
            <a:fillRect/>
          </a:stretch>
        </p:blipFill>
        <p:spPr>
          <a:xfrm>
            <a:off x="152400" y="3861500"/>
            <a:ext cx="8839200" cy="6820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04"/>
          <p:cNvSpPr txBox="1"/>
          <p:nvPr/>
        </p:nvSpPr>
        <p:spPr>
          <a:xfrm>
            <a:off x="1461288"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Orquestación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de contenedores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05"/>
          <p:cNvSpPr txBox="1"/>
          <p:nvPr/>
        </p:nvSpPr>
        <p:spPr>
          <a:xfrm>
            <a:off x="475500" y="665700"/>
            <a:ext cx="6249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Ya ganamos una batalla</a:t>
            </a:r>
            <a:endParaRPr b="1" i="0" sz="4000" u="none" cap="none" strike="noStrike">
              <a:solidFill>
                <a:schemeClr val="dk1"/>
              </a:solidFill>
              <a:latin typeface="DM Sans"/>
              <a:ea typeface="DM Sans"/>
              <a:cs typeface="DM Sans"/>
              <a:sym typeface="DM Sans"/>
            </a:endParaRPr>
          </a:p>
        </p:txBody>
      </p:sp>
      <p:sp>
        <p:nvSpPr>
          <p:cNvPr id="481" name="Google Shape;481;p105"/>
          <p:cNvSpPr txBox="1"/>
          <p:nvPr/>
        </p:nvSpPr>
        <p:spPr>
          <a:xfrm>
            <a:off x="475500" y="1961925"/>
            <a:ext cx="8193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Logramos ganarle a la sobrecarga de performance con la clusterización de Node. Además, conseguimos hacer nuestra primera virtualización de hardware, creando contenedores e incluso subiéndolos a la nube.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Sin embargo, queda mucho por resolver. Una de estas cosas es: si cada contenedor al final es un aplicativo corriendo de manera isolada, ¿cómo haremos para que todos los contenedores hagan armonía y se apoyen en las consultas de un único punto?</a:t>
            </a:r>
            <a:endParaRPr sz="135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06"/>
          <p:cNvSpPr txBox="1"/>
          <p:nvPr/>
        </p:nvSpPr>
        <p:spPr>
          <a:xfrm>
            <a:off x="501450" y="451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entorno de producción es una guerra… </a:t>
            </a:r>
            <a:r>
              <a:rPr b="1" lang="es" sz="4000">
                <a:solidFill>
                  <a:schemeClr val="dk1"/>
                </a:solidFill>
                <a:latin typeface="DM Sans"/>
                <a:ea typeface="DM Sans"/>
                <a:cs typeface="DM Sans"/>
                <a:sym typeface="DM Sans"/>
              </a:rPr>
              <a:t>¡En verdad! </a:t>
            </a:r>
            <a:endParaRPr b="1" i="0" sz="4000" u="none" cap="none" strike="noStrike">
              <a:solidFill>
                <a:schemeClr val="dk1"/>
              </a:solidFill>
              <a:latin typeface="DM Sans"/>
              <a:ea typeface="DM Sans"/>
              <a:cs typeface="DM Sans"/>
              <a:sym typeface="DM Sans"/>
            </a:endParaRPr>
          </a:p>
        </p:txBody>
      </p:sp>
      <p:sp>
        <p:nvSpPr>
          <p:cNvPr id="487" name="Google Shape;487;p106"/>
          <p:cNvSpPr txBox="1"/>
          <p:nvPr/>
        </p:nvSpPr>
        <p:spPr>
          <a:xfrm>
            <a:off x="501450" y="2191150"/>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Cada vez nos hacemos más a la idea de que nuestro servidor no funciona “tan idealmente” como quisiéramos, cuando se trata de atender a un número realmente elevado de usuarios, con algunas peticiones de un nivel más complejo. </a:t>
            </a:r>
            <a:endParaRPr sz="1350">
              <a:latin typeface="DM Sans"/>
              <a:ea typeface="DM Sans"/>
              <a:cs typeface="DM Sans"/>
              <a:sym typeface="DM Sans"/>
            </a:endParaRPr>
          </a:p>
        </p:txBody>
      </p:sp>
      <p:sp>
        <p:nvSpPr>
          <p:cNvPr id="488" name="Google Shape;488;p106"/>
          <p:cNvSpPr txBox="1"/>
          <p:nvPr/>
        </p:nvSpPr>
        <p:spPr>
          <a:xfrm>
            <a:off x="4479150" y="21367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Es por ello que, si tenemos un elevado número de usuarios que consumen nuestros servicios, necesitamos </a:t>
            </a:r>
            <a:r>
              <a:rPr lang="es" sz="1350">
                <a:latin typeface="DM Sans"/>
                <a:ea typeface="DM Sans"/>
                <a:cs typeface="DM Sans"/>
                <a:sym typeface="DM Sans"/>
              </a:rPr>
              <a:t>responder con</a:t>
            </a:r>
            <a:r>
              <a:rPr lang="es" sz="1350">
                <a:latin typeface="DM Sans"/>
                <a:ea typeface="DM Sans"/>
                <a:cs typeface="DM Sans"/>
                <a:sym typeface="DM Sans"/>
              </a:rPr>
              <a:t> un número elevado de instancias para que no nos afecte en el rendimiento general.</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¡Divide y conquistarás, hora de trabajar múltiples instancias de nuestra imagen, hora de ejecutar multi-contenedores!</a:t>
            </a:r>
            <a:endParaRPr sz="1350">
              <a:latin typeface="DM Sans"/>
              <a:ea typeface="DM Sans"/>
              <a:cs typeface="DM Sans"/>
              <a:sym typeface="DM Sans"/>
            </a:endParaRPr>
          </a:p>
        </p:txBody>
      </p:sp>
      <p:pic>
        <p:nvPicPr>
          <p:cNvPr id="489" name="Google Shape;489;p10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107"/>
          <p:cNvGrpSpPr/>
          <p:nvPr/>
        </p:nvGrpSpPr>
        <p:grpSpPr>
          <a:xfrm>
            <a:off x="457338" y="468286"/>
            <a:ext cx="431100" cy="431100"/>
            <a:chOff x="4616400" y="1950761"/>
            <a:chExt cx="431100" cy="431100"/>
          </a:xfrm>
        </p:grpSpPr>
        <p:sp>
          <p:nvSpPr>
            <p:cNvPr id="495" name="Google Shape;495;p10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p107"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97" name="Google Shape;497;p107"/>
          <p:cNvSpPr txBox="1"/>
          <p:nvPr/>
        </p:nvSpPr>
        <p:spPr>
          <a:xfrm>
            <a:off x="457350" y="1820575"/>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Recuerda que con node podemos generar múltiples workers dirigidos por un Primary process. </a:t>
            </a:r>
            <a:r>
              <a:rPr b="1" i="0" lang="es" sz="2500" u="none" cap="none" strike="noStrike">
                <a:solidFill>
                  <a:schemeClr val="lt1"/>
                </a:solidFill>
                <a:latin typeface="DM Sans"/>
                <a:ea typeface="DM Sans"/>
                <a:cs typeface="DM Sans"/>
                <a:sym typeface="DM Sans"/>
              </a:rPr>
              <a:t> </a:t>
            </a:r>
            <a:r>
              <a:rPr b="1" lang="es" sz="2500">
                <a:solidFill>
                  <a:srgbClr val="EAFF6A"/>
                </a:solidFill>
                <a:latin typeface="DM Sans"/>
                <a:ea typeface="DM Sans"/>
                <a:cs typeface="DM Sans"/>
                <a:sym typeface="DM Sans"/>
              </a:rPr>
              <a:t>Esta fue la primera alternativa de división de tareas que habíamos implementado. </a:t>
            </a:r>
            <a:endParaRPr b="1" i="0" sz="2500" u="none" cap="none" strike="noStrike">
              <a:solidFill>
                <a:srgbClr val="EAFF6A"/>
              </a:solidFill>
              <a:latin typeface="DM Sans"/>
              <a:ea typeface="DM Sans"/>
              <a:cs typeface="DM Sans"/>
              <a:sym typeface="DM Sans"/>
            </a:endParaRPr>
          </a:p>
        </p:txBody>
      </p:sp>
      <p:sp>
        <p:nvSpPr>
          <p:cNvPr id="498" name="Google Shape;498;p10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Clusterización</a:t>
            </a:r>
            <a:endParaRPr b="1" i="0" sz="4000" u="none" cap="none" strike="noStrike">
              <a:solidFill>
                <a:srgbClr val="EAFF6A"/>
              </a:solidFill>
              <a:latin typeface="DM Sans"/>
              <a:ea typeface="DM Sans"/>
              <a:cs typeface="DM Sans"/>
              <a:sym typeface="DM Sans"/>
            </a:endParaRPr>
          </a:p>
        </p:txBody>
      </p:sp>
      <p:sp>
        <p:nvSpPr>
          <p:cNvPr id="499" name="Google Shape;499;p10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08"/>
          <p:cNvSpPr txBox="1"/>
          <p:nvPr/>
        </p:nvSpPr>
        <p:spPr>
          <a:xfrm>
            <a:off x="501450" y="451000"/>
            <a:ext cx="81411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 </a:t>
            </a:r>
            <a:endParaRPr b="1" i="0" sz="3800" u="none" cap="none" strike="noStrike">
              <a:solidFill>
                <a:schemeClr val="dk1"/>
              </a:solidFill>
              <a:latin typeface="DM Sans"/>
              <a:ea typeface="DM Sans"/>
              <a:cs typeface="DM Sans"/>
              <a:sym typeface="DM Sans"/>
            </a:endParaRPr>
          </a:p>
        </p:txBody>
      </p:sp>
      <p:sp>
        <p:nvSpPr>
          <p:cNvPr id="505" name="Google Shape;505;p108"/>
          <p:cNvSpPr txBox="1"/>
          <p:nvPr/>
        </p:nvSpPr>
        <p:spPr>
          <a:xfrm>
            <a:off x="501450" y="1587550"/>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506" name="Google Shape;506;p108"/>
          <p:cNvSpPr txBox="1"/>
          <p:nvPr/>
        </p:nvSpPr>
        <p:spPr>
          <a:xfrm>
            <a:off x="390775" y="1855950"/>
            <a:ext cx="38346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250">
                <a:latin typeface="DM Sans"/>
                <a:ea typeface="DM Sans"/>
                <a:cs typeface="DM Sans"/>
                <a:sym typeface="DM Sans"/>
              </a:rPr>
              <a:t>Cuando hablamos de contenedores, muy seguramente escucharás acerca del término </a:t>
            </a:r>
            <a:r>
              <a:rPr b="1" lang="es" sz="1250">
                <a:latin typeface="DM Sans"/>
                <a:ea typeface="DM Sans"/>
                <a:cs typeface="DM Sans"/>
                <a:sym typeface="DM Sans"/>
              </a:rPr>
              <a:t>Orquestación</a:t>
            </a:r>
            <a:r>
              <a:rPr lang="es" sz="1250">
                <a:latin typeface="DM Sans"/>
                <a:ea typeface="DM Sans"/>
                <a:cs typeface="DM Sans"/>
                <a:sym typeface="DM Sans"/>
              </a:rPr>
              <a:t>. La orquestación es un término muy similar a la clusterización (a veces tomados por iguales), sin embargo, en esta clase haremos una ligera distinción.</a:t>
            </a:r>
            <a:endParaRPr baseline="30000" sz="1250">
              <a:latin typeface="DM Sans"/>
              <a:ea typeface="DM Sans"/>
              <a:cs typeface="DM Sans"/>
              <a:sym typeface="DM Sans"/>
            </a:endParaRPr>
          </a:p>
        </p:txBody>
      </p:sp>
      <p:pic>
        <p:nvPicPr>
          <p:cNvPr id="507" name="Google Shape;507;p10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08" name="Google Shape;508;p108"/>
          <p:cNvSpPr txBox="1"/>
          <p:nvPr/>
        </p:nvSpPr>
        <p:spPr>
          <a:xfrm>
            <a:off x="501450" y="1967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Lógica de clusterización para contenedores</a:t>
            </a:r>
            <a:endParaRPr b="1" i="0" sz="4000" u="none" cap="none" strike="noStrike">
              <a:solidFill>
                <a:schemeClr val="dk1"/>
              </a:solidFill>
              <a:latin typeface="DM Sans"/>
              <a:ea typeface="DM Sans"/>
              <a:cs typeface="DM Sans"/>
              <a:sym typeface="DM Sans"/>
            </a:endParaRPr>
          </a:p>
        </p:txBody>
      </p:sp>
      <p:sp>
        <p:nvSpPr>
          <p:cNvPr id="509" name="Google Shape;509;p108"/>
          <p:cNvSpPr txBox="1"/>
          <p:nvPr/>
        </p:nvSpPr>
        <p:spPr>
          <a:xfrm>
            <a:off x="4833900" y="1855950"/>
            <a:ext cx="3834600" cy="15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250">
                <a:latin typeface="DM Sans"/>
                <a:ea typeface="DM Sans"/>
                <a:cs typeface="DM Sans"/>
                <a:sym typeface="DM Sans"/>
              </a:rPr>
              <a:t>Al realizar una clusterización, estamos instanciando un modelo Primary-worker, en la cual los procesos workers pueden reiniciarse una vez caídos. ¿Y la orquestación? también se trata de tener un proceso principal, el cual se encargue de cargar con workers, sólo que ésta vez cada worker será en esencia un contenedor por sí solo.</a:t>
            </a:r>
            <a:endParaRPr baseline="30000" sz="125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09"/>
          <p:cNvSpPr txBox="1"/>
          <p:nvPr/>
        </p:nvSpPr>
        <p:spPr>
          <a:xfrm>
            <a:off x="439700" y="455900"/>
            <a:ext cx="603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¿En qué son diferentes?</a:t>
            </a:r>
            <a:endParaRPr b="1" i="0" sz="4000" u="none" cap="none" strike="noStrike">
              <a:solidFill>
                <a:schemeClr val="dk1"/>
              </a:solidFill>
              <a:latin typeface="DM Sans"/>
              <a:ea typeface="DM Sans"/>
              <a:cs typeface="DM Sans"/>
              <a:sym typeface="DM Sans"/>
            </a:endParaRPr>
          </a:p>
        </p:txBody>
      </p:sp>
      <p:sp>
        <p:nvSpPr>
          <p:cNvPr id="515" name="Google Shape;515;p109"/>
          <p:cNvSpPr txBox="1"/>
          <p:nvPr/>
        </p:nvSpPr>
        <p:spPr>
          <a:xfrm>
            <a:off x="407900" y="1457375"/>
            <a:ext cx="60957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diferencia radica en que la orquestación es un proceso más profundo, ya que no sólo se trata de hacer la división, sino que permite realizar la gestión de éstos de manera más controlada, permitiendo::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Control de reinicio para contenedores que presenten algún fallo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b="1" lang="es" sz="1350">
                <a:latin typeface="DM Sans"/>
                <a:ea typeface="DM Sans"/>
                <a:cs typeface="DM Sans"/>
                <a:sym typeface="DM Sans"/>
              </a:rPr>
              <a:t>Balanceador de carga</a:t>
            </a:r>
            <a:r>
              <a:rPr lang="es" sz="1350">
                <a:latin typeface="DM Sans"/>
                <a:ea typeface="DM Sans"/>
                <a:cs typeface="DM Sans"/>
                <a:sym typeface="DM Sans"/>
              </a:rPr>
              <a:t>, el cual permitirá que las peticiones puedan llegar a los contenedores de manera más distribuida, a diferencia de en cola (como lo hace la clusterización base).</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Manejo de rollout updates, los cuales nos permiten seguir un flujo organizado para poder actualizar o reconfigurar contenedores en un cluster</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9" name="Shape 519"/>
        <p:cNvGrpSpPr/>
        <p:nvPr/>
      </p:nvGrpSpPr>
      <p:grpSpPr>
        <a:xfrm>
          <a:off x="0" y="0"/>
          <a:ext cx="0" cy="0"/>
          <a:chOff x="0" y="0"/>
          <a:chExt cx="0" cy="0"/>
        </a:xfrm>
      </p:grpSpPr>
      <p:sp>
        <p:nvSpPr>
          <p:cNvPr id="520" name="Google Shape;520;p110"/>
          <p:cNvSpPr txBox="1"/>
          <p:nvPr/>
        </p:nvSpPr>
        <p:spPr>
          <a:xfrm>
            <a:off x="439700" y="455900"/>
            <a:ext cx="603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Balanceador de cargas</a:t>
            </a:r>
            <a:endParaRPr b="1" i="0" sz="4000" u="none" cap="none" strike="noStrike">
              <a:solidFill>
                <a:schemeClr val="dk1"/>
              </a:solidFill>
              <a:latin typeface="DM Sans"/>
              <a:ea typeface="DM Sans"/>
              <a:cs typeface="DM Sans"/>
              <a:sym typeface="DM Sans"/>
            </a:endParaRPr>
          </a:p>
        </p:txBody>
      </p:sp>
      <p:pic>
        <p:nvPicPr>
          <p:cNvPr id="521" name="Google Shape;521;p110"/>
          <p:cNvPicPr preferRelativeResize="0"/>
          <p:nvPr/>
        </p:nvPicPr>
        <p:blipFill>
          <a:blip r:embed="rId3">
            <a:alphaModFix/>
          </a:blip>
          <a:stretch>
            <a:fillRect/>
          </a:stretch>
        </p:blipFill>
        <p:spPr>
          <a:xfrm>
            <a:off x="1952100" y="1653775"/>
            <a:ext cx="5582301" cy="2558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1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27" name="Google Shape;527;p11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1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Orquestación con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kubernetes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86"/>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289" name="Google Shape;289;p86"/>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290" name="Google Shape;290;p86"/>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291" name="Google Shape;291;p86"/>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292" name="Google Shape;292;p86"/>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18 - Parte II</a:t>
            </a:r>
            <a:endParaRPr i="0" sz="1600" u="none" cap="none" strike="noStrike">
              <a:solidFill>
                <a:schemeClr val="lt1"/>
              </a:solidFill>
              <a:latin typeface="DM Sans"/>
              <a:ea typeface="DM Sans"/>
              <a:cs typeface="DM Sans"/>
              <a:sym typeface="DM Sans"/>
            </a:endParaRPr>
          </a:p>
        </p:txBody>
      </p:sp>
      <p:cxnSp>
        <p:nvCxnSpPr>
          <p:cNvPr id="293" name="Google Shape;293;p86"/>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294" name="Google Shape;294;p86"/>
          <p:cNvSpPr txBox="1"/>
          <p:nvPr/>
        </p:nvSpPr>
        <p:spPr>
          <a:xfrm>
            <a:off x="1470013" y="189890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Clusters &amp; escalabilidad</a:t>
            </a:r>
            <a:endParaRPr b="1" i="0" sz="1500" u="none" cap="none" strike="noStrike">
              <a:solidFill>
                <a:srgbClr val="999999"/>
              </a:solidFill>
              <a:latin typeface="DM Sans"/>
              <a:ea typeface="DM Sans"/>
              <a:cs typeface="DM Sans"/>
              <a:sym typeface="DM Sans"/>
            </a:endParaRPr>
          </a:p>
        </p:txBody>
      </p:sp>
      <p:sp>
        <p:nvSpPr>
          <p:cNvPr id="295" name="Google Shape;295;p86"/>
          <p:cNvSpPr txBox="1"/>
          <p:nvPr/>
        </p:nvSpPr>
        <p:spPr>
          <a:xfrm>
            <a:off x="3668000" y="14016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19 - Parte I</a:t>
            </a:r>
            <a:endParaRPr b="1" i="0" sz="1600" u="none" cap="none" strike="noStrike">
              <a:solidFill>
                <a:srgbClr val="FFFFFF"/>
              </a:solidFill>
              <a:latin typeface="DM Sans"/>
              <a:ea typeface="DM Sans"/>
              <a:cs typeface="DM Sans"/>
              <a:sym typeface="DM Sans"/>
            </a:endParaRPr>
          </a:p>
        </p:txBody>
      </p:sp>
      <p:cxnSp>
        <p:nvCxnSpPr>
          <p:cNvPr id="296" name="Google Shape;296;p86"/>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297" name="Google Shape;297;p86"/>
          <p:cNvSpPr txBox="1"/>
          <p:nvPr/>
        </p:nvSpPr>
        <p:spPr>
          <a:xfrm>
            <a:off x="3668000" y="18873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Orquestación de contenedores</a:t>
            </a:r>
            <a:endParaRPr b="1" sz="1500">
              <a:solidFill>
                <a:srgbClr val="EAFF6A"/>
              </a:solidFill>
              <a:latin typeface="DM Sans"/>
              <a:ea typeface="DM Sans"/>
              <a:cs typeface="DM Sans"/>
              <a:sym typeface="DM Sans"/>
            </a:endParaRPr>
          </a:p>
        </p:txBody>
      </p:sp>
      <p:cxnSp>
        <p:nvCxnSpPr>
          <p:cNvPr id="298" name="Google Shape;298;p86"/>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299" name="Google Shape;299;p86"/>
          <p:cNvCxnSpPr/>
          <p:nvPr/>
        </p:nvCxnSpPr>
        <p:spPr>
          <a:xfrm>
            <a:off x="3743163" y="1829125"/>
            <a:ext cx="1778400" cy="0"/>
          </a:xfrm>
          <a:prstGeom prst="straightConnector1">
            <a:avLst/>
          </a:prstGeom>
          <a:noFill/>
          <a:ln cap="flat" cmpd="sng" w="9525">
            <a:solidFill>
              <a:srgbClr val="434343"/>
            </a:solidFill>
            <a:prstDash val="solid"/>
            <a:round/>
            <a:headEnd len="sm" w="sm" type="none"/>
            <a:tailEnd len="sm" w="sm" type="none"/>
          </a:ln>
        </p:spPr>
      </p:cxnSp>
      <p:sp>
        <p:nvSpPr>
          <p:cNvPr id="300" name="Google Shape;300;p86"/>
          <p:cNvSpPr txBox="1"/>
          <p:nvPr/>
        </p:nvSpPr>
        <p:spPr>
          <a:xfrm>
            <a:off x="3750275" y="2732100"/>
            <a:ext cx="19287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u="sng">
                <a:solidFill>
                  <a:schemeClr val="hlink"/>
                </a:solidFill>
                <a:latin typeface="DM Sans"/>
                <a:ea typeface="DM Sans"/>
                <a:cs typeface="DM Sans"/>
                <a:sym typeface="DM Sans"/>
                <a:hlinkClick action="ppaction://hlinksldjump" r:id="rId5"/>
              </a:rPr>
              <a:t>DockerHub</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u="sng">
                <a:solidFill>
                  <a:schemeClr val="hlink"/>
                </a:solidFill>
                <a:latin typeface="DM Sans"/>
                <a:ea typeface="DM Sans"/>
                <a:cs typeface="DM Sans"/>
                <a:sym typeface="DM Sans"/>
                <a:hlinkClick action="ppaction://hlinksldjump" r:id="rId6"/>
              </a:rPr>
              <a:t>Orquestación de contenedores</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u="sng">
                <a:solidFill>
                  <a:schemeClr val="hlink"/>
                </a:solidFill>
                <a:latin typeface="DM Sans"/>
                <a:ea typeface="DM Sans"/>
                <a:cs typeface="DM Sans"/>
                <a:sym typeface="DM Sans"/>
                <a:hlinkClick action="ppaction://hlinksldjump" r:id="rId7"/>
              </a:rPr>
              <a:t>Orquestación con Kubernetes</a:t>
            </a:r>
            <a:endParaRPr sz="1200">
              <a:solidFill>
                <a:schemeClr val="lt1"/>
              </a:solidFill>
              <a:latin typeface="DM Sans"/>
              <a:ea typeface="DM Sans"/>
              <a:cs typeface="DM Sans"/>
              <a:sym typeface="DM Sans"/>
            </a:endParaRPr>
          </a:p>
        </p:txBody>
      </p:sp>
      <p:sp>
        <p:nvSpPr>
          <p:cNvPr id="301" name="Google Shape;301;p86"/>
          <p:cNvSpPr txBox="1"/>
          <p:nvPr/>
        </p:nvSpPr>
        <p:spPr>
          <a:xfrm>
            <a:off x="1497600" y="2732100"/>
            <a:ext cx="19287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p:txBody>
      </p:sp>
      <p:pic>
        <p:nvPicPr>
          <p:cNvPr id="302" name="Google Shape;302;p86"/>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03" name="Google Shape;303;p86"/>
          <p:cNvSpPr txBox="1"/>
          <p:nvPr/>
        </p:nvSpPr>
        <p:spPr>
          <a:xfrm>
            <a:off x="5865988" y="14807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19 - Parte II</a:t>
            </a:r>
            <a:endParaRPr i="0" sz="1600" u="none" cap="none" strike="noStrike">
              <a:solidFill>
                <a:schemeClr val="lt1"/>
              </a:solidFill>
              <a:latin typeface="DM Sans"/>
              <a:ea typeface="DM Sans"/>
              <a:cs typeface="DM Sans"/>
              <a:sym typeface="DM Sans"/>
            </a:endParaRPr>
          </a:p>
        </p:txBody>
      </p:sp>
      <p:cxnSp>
        <p:nvCxnSpPr>
          <p:cNvPr id="304" name="Google Shape;304;p86"/>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05" name="Google Shape;305;p86"/>
          <p:cNvSpPr txBox="1"/>
          <p:nvPr/>
        </p:nvSpPr>
        <p:spPr>
          <a:xfrm>
            <a:off x="5953713" y="18325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Práctica integradora</a:t>
            </a:r>
            <a:endParaRPr b="1" sz="1500">
              <a:solidFill>
                <a:srgbClr val="999999"/>
              </a:solidFill>
              <a:latin typeface="DM Sans"/>
              <a:ea typeface="DM Sans"/>
              <a:cs typeface="DM Sans"/>
              <a:sym typeface="DM Sans"/>
            </a:endParaRPr>
          </a:p>
        </p:txBody>
      </p:sp>
      <p:cxnSp>
        <p:nvCxnSpPr>
          <p:cNvPr id="306" name="Google Shape;306;p86"/>
          <p:cNvCxnSpPr/>
          <p:nvPr/>
        </p:nvCxnSpPr>
        <p:spPr>
          <a:xfrm>
            <a:off x="6016288" y="1850000"/>
            <a:ext cx="1778400" cy="0"/>
          </a:xfrm>
          <a:prstGeom prst="straightConnector1">
            <a:avLst/>
          </a:prstGeom>
          <a:noFill/>
          <a:ln cap="flat" cmpd="sng" w="9525">
            <a:solidFill>
              <a:srgbClr val="434343"/>
            </a:solidFill>
            <a:prstDash val="solid"/>
            <a:round/>
            <a:headEnd len="sm" w="sm" type="none"/>
            <a:tailEnd len="sm" w="sm" type="none"/>
          </a:ln>
        </p:spPr>
      </p:cxnSp>
      <p:sp>
        <p:nvSpPr>
          <p:cNvPr id="307" name="Google Shape;307;p86"/>
          <p:cNvSpPr txBox="1"/>
          <p:nvPr/>
        </p:nvSpPr>
        <p:spPr>
          <a:xfrm>
            <a:off x="6008375" y="2643050"/>
            <a:ext cx="17784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p:txBody>
      </p:sp>
      <p:sp>
        <p:nvSpPr>
          <p:cNvPr id="308" name="Google Shape;308;p86"/>
          <p:cNvSpPr txBox="1"/>
          <p:nvPr/>
        </p:nvSpPr>
        <p:spPr>
          <a:xfrm>
            <a:off x="1586376" y="2808300"/>
            <a:ext cx="1732500" cy="1293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u="sng">
                <a:solidFill>
                  <a:srgbClr val="B7B7B7"/>
                </a:solidFill>
                <a:latin typeface="DM Sans"/>
                <a:ea typeface="DM Sans"/>
                <a:cs typeface="DM Sans"/>
                <a:sym typeface="DM Sans"/>
                <a:hlinkClick action="ppaction://hlinksldjump" r:id="rId8">
                  <a:extLst>
                    <a:ext uri="{A12FA001-AC4F-418D-AE19-62706E023703}">
                      <ahyp:hlinkClr val="tx"/>
                    </a:ext>
                  </a:extLst>
                </a:hlinkClick>
              </a:rPr>
              <a:t>Módulo Cluster</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u="sng">
                <a:solidFill>
                  <a:srgbClr val="B7B7B7"/>
                </a:solidFill>
                <a:latin typeface="DM Sans"/>
                <a:ea typeface="DM Sans"/>
                <a:cs typeface="DM Sans"/>
                <a:sym typeface="DM Sans"/>
                <a:hlinkClick>
                  <a:extLst>
                    <a:ext uri="{A12FA001-AC4F-418D-AE19-62706E023703}">
                      <ahyp:hlinkClr val="tx"/>
                    </a:ext>
                  </a:extLst>
                </a:hlinkClick>
              </a:rPr>
              <a:t>Docker</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u="sng">
                <a:solidFill>
                  <a:srgbClr val="B7B7B7"/>
                </a:solidFill>
                <a:latin typeface="DM Sans"/>
                <a:ea typeface="DM Sans"/>
                <a:cs typeface="DM Sans"/>
                <a:sym typeface="DM Sans"/>
                <a:hlinkClick>
                  <a:extLst>
                    <a:ext uri="{A12FA001-AC4F-418D-AE19-62706E023703}">
                      <ahyp:hlinkClr val="tx"/>
                    </a:ext>
                  </a:extLst>
                </a:hlinkClick>
              </a:rPr>
              <a:t>Docker como PM</a:t>
            </a:r>
            <a:endParaRPr sz="1200">
              <a:solidFill>
                <a:srgbClr val="B7B7B7"/>
              </a:solidFill>
              <a:latin typeface="DM Sans"/>
              <a:ea typeface="DM Sans"/>
              <a:cs typeface="DM Sans"/>
              <a:sym typeface="DM Sans"/>
            </a:endParaRPr>
          </a:p>
        </p:txBody>
      </p:sp>
      <p:sp>
        <p:nvSpPr>
          <p:cNvPr id="309" name="Google Shape;309;p86"/>
          <p:cNvSpPr txBox="1"/>
          <p:nvPr/>
        </p:nvSpPr>
        <p:spPr>
          <a:xfrm>
            <a:off x="6005976" y="2884500"/>
            <a:ext cx="17325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latin typeface="DM Sans"/>
                <a:ea typeface="DM Sans"/>
                <a:cs typeface="DM Sans"/>
                <a:sym typeface="DM Sans"/>
              </a:rPr>
              <a:t>Skills</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latin typeface="DM Sans"/>
                <a:ea typeface="DM Sans"/>
                <a:cs typeface="DM Sans"/>
                <a:sym typeface="DM Sans"/>
              </a:rPr>
              <a:t>Práctica integradora</a:t>
            </a:r>
            <a:endParaRPr sz="1200">
              <a:solidFill>
                <a:srgbClr val="B7B7B7"/>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13"/>
          <p:cNvSpPr txBox="1"/>
          <p:nvPr/>
        </p:nvSpPr>
        <p:spPr>
          <a:xfrm>
            <a:off x="439700" y="455900"/>
            <a:ext cx="603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es Kubernetes?</a:t>
            </a:r>
            <a:endParaRPr b="1" i="0" sz="4000" u="none" cap="none" strike="noStrike">
              <a:solidFill>
                <a:schemeClr val="dk1"/>
              </a:solidFill>
              <a:latin typeface="DM Sans"/>
              <a:ea typeface="DM Sans"/>
              <a:cs typeface="DM Sans"/>
              <a:sym typeface="DM Sans"/>
            </a:endParaRPr>
          </a:p>
        </p:txBody>
      </p:sp>
      <p:sp>
        <p:nvSpPr>
          <p:cNvPr id="538" name="Google Shape;538;p113"/>
          <p:cNvSpPr txBox="1"/>
          <p:nvPr/>
        </p:nvSpPr>
        <p:spPr>
          <a:xfrm>
            <a:off x="475500" y="1842925"/>
            <a:ext cx="6095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Kubernetes es una tecnología de orquestamiento de contenedores. En esencia, se trata de una plataforma que sirve para administrar cargas de trabajos y servicios.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Kubernetes tomará un conjunto de instrucciones y las ejecutará para poder distribuir</a:t>
            </a:r>
            <a:r>
              <a:rPr b="1" lang="es" sz="1350">
                <a:latin typeface="DM Sans"/>
                <a:ea typeface="DM Sans"/>
                <a:cs typeface="DM Sans"/>
                <a:sym typeface="DM Sans"/>
              </a:rPr>
              <a:t> pods</a:t>
            </a:r>
            <a:r>
              <a:rPr lang="es" sz="1350">
                <a:latin typeface="DM Sans"/>
                <a:ea typeface="DM Sans"/>
                <a:cs typeface="DM Sans"/>
                <a:sym typeface="DM Sans"/>
              </a:rPr>
              <a:t>, donde cada pod puede tener </a:t>
            </a:r>
            <a:r>
              <a:rPr b="1" lang="es" sz="1350">
                <a:latin typeface="DM Sans"/>
                <a:ea typeface="DM Sans"/>
                <a:cs typeface="DM Sans"/>
                <a:sym typeface="DM Sans"/>
              </a:rPr>
              <a:t>n </a:t>
            </a:r>
            <a:r>
              <a:rPr lang="es" sz="1350">
                <a:latin typeface="DM Sans"/>
                <a:ea typeface="DM Sans"/>
                <a:cs typeface="DM Sans"/>
                <a:sym typeface="DM Sans"/>
              </a:rPr>
              <a:t>contenedores, de esta forma </a:t>
            </a:r>
            <a:r>
              <a:rPr b="1" lang="es" sz="1350">
                <a:latin typeface="DM Sans"/>
                <a:ea typeface="DM Sans"/>
                <a:cs typeface="DM Sans"/>
                <a:sym typeface="DM Sans"/>
              </a:rPr>
              <a:t>todos los contenedores que pertenezcan a un pod, podrán funcionar como una entidad única para intercomunicarse</a:t>
            </a:r>
            <a:r>
              <a:rPr lang="es" sz="1350">
                <a:latin typeface="DM Sans"/>
                <a:ea typeface="DM Sans"/>
                <a:cs typeface="DM Sans"/>
                <a:sym typeface="DM Sans"/>
              </a:rPr>
              <a:t>. </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14"/>
          <p:cNvSpPr txBox="1"/>
          <p:nvPr/>
        </p:nvSpPr>
        <p:spPr>
          <a:xfrm>
            <a:off x="501450" y="20057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comenzamos a utilizar Kubernetes?</a:t>
            </a:r>
            <a:endParaRPr b="1" i="0" sz="4000" u="none" cap="none" strike="noStrike">
              <a:solidFill>
                <a:schemeClr val="dk1"/>
              </a:solidFill>
              <a:latin typeface="DM Sans"/>
              <a:ea typeface="DM Sans"/>
              <a:cs typeface="DM Sans"/>
              <a:sym typeface="DM Sans"/>
            </a:endParaRPr>
          </a:p>
        </p:txBody>
      </p:sp>
      <p:sp>
        <p:nvSpPr>
          <p:cNvPr id="544" name="Google Shape;544;p114"/>
          <p:cNvSpPr txBox="1"/>
          <p:nvPr/>
        </p:nvSpPr>
        <p:spPr>
          <a:xfrm>
            <a:off x="501450" y="1493575"/>
            <a:ext cx="7713600" cy="343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Lo primero </a:t>
            </a:r>
            <a:r>
              <a:rPr lang="es" sz="1350">
                <a:latin typeface="DM Sans"/>
                <a:ea typeface="DM Sans"/>
                <a:cs typeface="DM Sans"/>
                <a:sym typeface="DM Sans"/>
              </a:rPr>
              <a:t>será</a:t>
            </a:r>
            <a:r>
              <a:rPr lang="es" sz="1350">
                <a:latin typeface="DM Sans"/>
                <a:ea typeface="DM Sans"/>
                <a:cs typeface="DM Sans"/>
                <a:sym typeface="DM Sans"/>
              </a:rPr>
              <a:t> comenzar a utilizar </a:t>
            </a:r>
            <a:r>
              <a:rPr b="1" lang="es" sz="1350">
                <a:latin typeface="DM Sans"/>
                <a:ea typeface="DM Sans"/>
                <a:cs typeface="DM Sans"/>
                <a:sym typeface="DM Sans"/>
              </a:rPr>
              <a:t>kubectl</a:t>
            </a:r>
            <a:r>
              <a:rPr lang="es" sz="1350">
                <a:latin typeface="DM Sans"/>
                <a:ea typeface="DM Sans"/>
                <a:cs typeface="DM Sans"/>
                <a:sym typeface="DM Sans"/>
              </a:rPr>
              <a:t>. El cliente de Kubernetes nos permitirá ejecutar comandos en nuestro CLI, de manera que lo necesitaremos instalado en nuestra computadora con Windows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Para poder instalar los binarios de kubectl directamente, ¿recuerdas que recientemente se te solicitó instalar curl?</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Puedes hacer la instalación directamente corriendo este comando desde tu cmd: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050">
                <a:solidFill>
                  <a:srgbClr val="222222"/>
                </a:solidFill>
                <a:highlight>
                  <a:srgbClr val="F8F8F8"/>
                </a:highlight>
                <a:latin typeface="Courier New"/>
                <a:ea typeface="Courier New"/>
                <a:cs typeface="Courier New"/>
                <a:sym typeface="Courier New"/>
              </a:rPr>
              <a:t>curl.exe -LO </a:t>
            </a:r>
            <a:r>
              <a:rPr lang="es" sz="1050">
                <a:solidFill>
                  <a:srgbClr val="BB4444"/>
                </a:solidFill>
                <a:highlight>
                  <a:srgbClr val="F8F8F8"/>
                </a:highlight>
                <a:latin typeface="Courier New"/>
                <a:ea typeface="Courier New"/>
                <a:cs typeface="Courier New"/>
                <a:sym typeface="Courier New"/>
              </a:rPr>
              <a:t>"https://dl.k8s.io/release/v1.25.0/bin/windows/amd64/kubectl.exe"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 Esto instalará directamente kubectl. Para poder probarlo, corre el comando  </a:t>
            </a:r>
            <a:r>
              <a:rPr b="1" i="1" lang="es" sz="1350">
                <a:latin typeface="Courier New"/>
                <a:ea typeface="Courier New"/>
                <a:cs typeface="Courier New"/>
                <a:sym typeface="Courier New"/>
              </a:rPr>
              <a:t>kubectl version --short</a:t>
            </a:r>
            <a:endParaRPr b="1" i="1" sz="135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15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Para instalar en Linux, puedes revisar </a:t>
            </a:r>
            <a:r>
              <a:rPr lang="es" sz="1350" u="sng">
                <a:solidFill>
                  <a:schemeClr val="hlink"/>
                </a:solidFill>
                <a:latin typeface="DM Sans"/>
                <a:ea typeface="DM Sans"/>
                <a:cs typeface="DM Sans"/>
                <a:sym typeface="DM Sans"/>
                <a:hlinkClick r:id="rId3"/>
              </a:rPr>
              <a:t>aquí</a:t>
            </a:r>
            <a:r>
              <a:rPr lang="es" sz="1350">
                <a:latin typeface="DM Sans"/>
                <a:ea typeface="DM Sans"/>
                <a:cs typeface="DM Sans"/>
                <a:sym typeface="DM Sans"/>
              </a:rPr>
              <a:t>. Para Mac, puedes revisar </a:t>
            </a:r>
            <a:r>
              <a:rPr lang="es" sz="1350" u="sng">
                <a:solidFill>
                  <a:schemeClr val="hlink"/>
                </a:solidFill>
                <a:latin typeface="DM Sans"/>
                <a:ea typeface="DM Sans"/>
                <a:cs typeface="DM Sans"/>
                <a:sym typeface="DM Sans"/>
                <a:hlinkClick r:id="rId4"/>
              </a:rPr>
              <a:t>aquí</a:t>
            </a:r>
            <a:endParaRPr sz="1350">
              <a:latin typeface="DM Sans"/>
              <a:ea typeface="DM Sans"/>
              <a:cs typeface="DM Sans"/>
              <a:sym typeface="DM Sans"/>
            </a:endParaRPr>
          </a:p>
        </p:txBody>
      </p:sp>
      <p:pic>
        <p:nvPicPr>
          <p:cNvPr id="545" name="Google Shape;545;p114"/>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pic>
        <p:nvPicPr>
          <p:cNvPr id="546" name="Google Shape;546;p114"/>
          <p:cNvPicPr preferRelativeResize="0"/>
          <p:nvPr/>
        </p:nvPicPr>
        <p:blipFill>
          <a:blip r:embed="rId6">
            <a:alphaModFix/>
          </a:blip>
          <a:stretch>
            <a:fillRect/>
          </a:stretch>
        </p:blipFill>
        <p:spPr>
          <a:xfrm>
            <a:off x="6961925" y="4163250"/>
            <a:ext cx="2000250" cy="485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15"/>
          <p:cNvSpPr txBox="1"/>
          <p:nvPr/>
        </p:nvSpPr>
        <p:spPr>
          <a:xfrm>
            <a:off x="475500" y="336275"/>
            <a:ext cx="6676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¿Cómo obtener Kubernetes?</a:t>
            </a:r>
            <a:endParaRPr b="1" sz="4000">
              <a:solidFill>
                <a:schemeClr val="dk1"/>
              </a:solidFill>
              <a:latin typeface="DM Sans"/>
              <a:ea typeface="DM Sans"/>
              <a:cs typeface="DM Sans"/>
              <a:sym typeface="DM Sans"/>
            </a:endParaRPr>
          </a:p>
        </p:txBody>
      </p:sp>
      <p:sp>
        <p:nvSpPr>
          <p:cNvPr id="552" name="Google Shape;552;p115"/>
          <p:cNvSpPr txBox="1"/>
          <p:nvPr/>
        </p:nvSpPr>
        <p:spPr>
          <a:xfrm>
            <a:off x="475500" y="1629275"/>
            <a:ext cx="46788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Kubernetes está pensado para poder ser desplegado, eso quiere decir que podemos hacerlo desde alguna plataforma en la nube, aunque en este caso, por cuestión de costos, lo utilizaremos de manera local.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Hay múltiples posibilidades para poder correr un repositorio local: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Minikube</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MicroK8s</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k3s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el desarrollo de esta clase, utilizaremos Minikube</a:t>
            </a:r>
            <a:endParaRPr sz="1350">
              <a:latin typeface="DM Sans"/>
              <a:ea typeface="DM Sans"/>
              <a:cs typeface="DM Sans"/>
              <a:sym typeface="DM Sans"/>
            </a:endParaRPr>
          </a:p>
        </p:txBody>
      </p:sp>
      <p:pic>
        <p:nvPicPr>
          <p:cNvPr id="553" name="Google Shape;553;p115"/>
          <p:cNvPicPr preferRelativeResize="0"/>
          <p:nvPr/>
        </p:nvPicPr>
        <p:blipFill>
          <a:blip r:embed="rId3">
            <a:alphaModFix/>
          </a:blip>
          <a:stretch>
            <a:fillRect/>
          </a:stretch>
        </p:blipFill>
        <p:spPr>
          <a:xfrm>
            <a:off x="5042425" y="2112675"/>
            <a:ext cx="3667500" cy="110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16"/>
          <p:cNvSpPr txBox="1"/>
          <p:nvPr/>
        </p:nvSpPr>
        <p:spPr>
          <a:xfrm>
            <a:off x="501450" y="4683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Minikube</a:t>
            </a:r>
            <a:endParaRPr b="1" i="0" sz="4000" u="none" cap="none" strike="noStrike">
              <a:solidFill>
                <a:schemeClr val="dk1"/>
              </a:solidFill>
              <a:latin typeface="DM Sans"/>
              <a:ea typeface="DM Sans"/>
              <a:cs typeface="DM Sans"/>
              <a:sym typeface="DM Sans"/>
            </a:endParaRPr>
          </a:p>
        </p:txBody>
      </p:sp>
      <p:sp>
        <p:nvSpPr>
          <p:cNvPr id="559" name="Google Shape;559;p116"/>
          <p:cNvSpPr txBox="1"/>
          <p:nvPr/>
        </p:nvSpPr>
        <p:spPr>
          <a:xfrm>
            <a:off x="475500" y="1468225"/>
            <a:ext cx="3822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Minikube es un software que permite levantar un cluster local de kubernetes, permitiendo hacer las pruebas que necesitemos dentro de nuestro contenedor de docker.</a:t>
            </a:r>
            <a:endParaRPr sz="1350">
              <a:latin typeface="DM Sans"/>
              <a:ea typeface="DM Sans"/>
              <a:cs typeface="DM Sans"/>
              <a:sym typeface="DM Sans"/>
            </a:endParaRPr>
          </a:p>
        </p:txBody>
      </p:sp>
      <p:pic>
        <p:nvPicPr>
          <p:cNvPr id="560" name="Google Shape;560;p11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61" name="Google Shape;561;p116"/>
          <p:cNvSpPr txBox="1"/>
          <p:nvPr/>
        </p:nvSpPr>
        <p:spPr>
          <a:xfrm>
            <a:off x="4451550" y="114475"/>
            <a:ext cx="3822600" cy="392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Funciona para cualquier sistema operativo y cuenta con un instalador directo.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Para poder ejecutar el instalador, bastará con descargarlo de </a:t>
            </a:r>
            <a:r>
              <a:rPr lang="es" sz="1350" u="sng">
                <a:solidFill>
                  <a:schemeClr val="hlink"/>
                </a:solidFill>
                <a:latin typeface="DM Sans"/>
                <a:ea typeface="DM Sans"/>
                <a:cs typeface="DM Sans"/>
                <a:sym typeface="DM Sans"/>
                <a:hlinkClick r:id="rId4"/>
              </a:rPr>
              <a:t>este link</a:t>
            </a:r>
            <a:r>
              <a:rPr lang="es" sz="1350">
                <a:latin typeface="DM Sans"/>
                <a:ea typeface="DM Sans"/>
                <a:cs typeface="DM Sans"/>
                <a:sym typeface="DM Sans"/>
              </a:rPr>
              <a:t>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No hace falta gran configuración, todo se instalará directamente en la computadora.</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Para comenzar a trabajar con Minikube, bastará con corre el comando </a:t>
            </a:r>
            <a:r>
              <a:rPr b="1" i="1" lang="es" sz="1350">
                <a:latin typeface="DM Sans"/>
                <a:ea typeface="DM Sans"/>
                <a:cs typeface="DM Sans"/>
                <a:sym typeface="DM Sans"/>
              </a:rPr>
              <a:t>minikube start</a:t>
            </a:r>
            <a:endParaRPr b="1" i="1" sz="1350">
              <a:latin typeface="DM Sans"/>
              <a:ea typeface="DM Sans"/>
              <a:cs typeface="DM Sans"/>
              <a:sym typeface="DM Sans"/>
            </a:endParaRPr>
          </a:p>
          <a:p>
            <a:pPr indent="0" lvl="0" marL="0" marR="0" rtl="0" algn="l">
              <a:lnSpc>
                <a:spcPct val="100000"/>
              </a:lnSpc>
              <a:spcBef>
                <a:spcPts val="0"/>
              </a:spcBef>
              <a:spcAft>
                <a:spcPts val="0"/>
              </a:spcAft>
              <a:buNone/>
            </a:pPr>
            <a:r>
              <a:t/>
            </a:r>
            <a:endParaRPr b="1" i="1"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b="1" lang="es" sz="1350">
                <a:latin typeface="DM Sans"/>
                <a:ea typeface="DM Sans"/>
                <a:cs typeface="DM Sans"/>
                <a:sym typeface="DM Sans"/>
              </a:rPr>
              <a:t>Recuerda haber instalado previamente kubectl</a:t>
            </a:r>
            <a:r>
              <a:rPr lang="es" sz="1350">
                <a:latin typeface="DM Sans"/>
                <a:ea typeface="DM Sans"/>
                <a:cs typeface="DM Sans"/>
                <a:sym typeface="DM Sans"/>
              </a:rPr>
              <a:t>, ya que al momento de iniciar minikube, buscará si está instalado, de otra forma lo tendremos que configurar manual</a:t>
            </a:r>
            <a:endParaRPr sz="1350">
              <a:latin typeface="DM Sans"/>
              <a:ea typeface="DM Sans"/>
              <a:cs typeface="DM Sans"/>
              <a:sym typeface="DM Sans"/>
            </a:endParaRPr>
          </a:p>
        </p:txBody>
      </p:sp>
      <p:pic>
        <p:nvPicPr>
          <p:cNvPr id="562" name="Google Shape;562;p116"/>
          <p:cNvPicPr preferRelativeResize="0"/>
          <p:nvPr/>
        </p:nvPicPr>
        <p:blipFill>
          <a:blip r:embed="rId5">
            <a:alphaModFix/>
          </a:blip>
          <a:stretch>
            <a:fillRect/>
          </a:stretch>
        </p:blipFill>
        <p:spPr>
          <a:xfrm>
            <a:off x="501450" y="3816763"/>
            <a:ext cx="7267575" cy="60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17"/>
          <p:cNvSpPr txBox="1"/>
          <p:nvPr/>
        </p:nvSpPr>
        <p:spPr>
          <a:xfrm>
            <a:off x="431500" y="127775"/>
            <a:ext cx="603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Corroborando las instalaciones</a:t>
            </a:r>
            <a:endParaRPr b="1" i="0" sz="4000" u="none" cap="none" strike="noStrike">
              <a:solidFill>
                <a:schemeClr val="dk1"/>
              </a:solidFill>
              <a:latin typeface="DM Sans"/>
              <a:ea typeface="DM Sans"/>
              <a:cs typeface="DM Sans"/>
              <a:sym typeface="DM Sans"/>
            </a:endParaRPr>
          </a:p>
        </p:txBody>
      </p:sp>
      <p:sp>
        <p:nvSpPr>
          <p:cNvPr id="568" name="Google Shape;568;p117"/>
          <p:cNvSpPr txBox="1"/>
          <p:nvPr/>
        </p:nvSpPr>
        <p:spPr>
          <a:xfrm>
            <a:off x="475500" y="1493100"/>
            <a:ext cx="60957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Una vez teniendo </a:t>
            </a:r>
            <a:r>
              <a:rPr b="1" i="1" lang="es" sz="1350">
                <a:latin typeface="DM Sans"/>
                <a:ea typeface="DM Sans"/>
                <a:cs typeface="DM Sans"/>
                <a:sym typeface="DM Sans"/>
              </a:rPr>
              <a:t>kubectl</a:t>
            </a:r>
            <a:r>
              <a:rPr lang="es" sz="1350">
                <a:latin typeface="DM Sans"/>
                <a:ea typeface="DM Sans"/>
                <a:cs typeface="DM Sans"/>
                <a:sym typeface="DM Sans"/>
              </a:rPr>
              <a:t> y </a:t>
            </a:r>
            <a:r>
              <a:rPr b="1" i="1" lang="es" sz="1350">
                <a:latin typeface="DM Sans"/>
                <a:ea typeface="DM Sans"/>
                <a:cs typeface="DM Sans"/>
                <a:sym typeface="DM Sans"/>
              </a:rPr>
              <a:t>minikube</a:t>
            </a:r>
            <a:r>
              <a:rPr lang="es" sz="1350">
                <a:latin typeface="DM Sans"/>
                <a:ea typeface="DM Sans"/>
                <a:cs typeface="DM Sans"/>
                <a:sym typeface="DM Sans"/>
              </a:rPr>
              <a:t>, vamos a poder correr el coman</a:t>
            </a:r>
            <a:r>
              <a:rPr lang="es" sz="1350">
                <a:latin typeface="DM Sans"/>
                <a:ea typeface="DM Sans"/>
                <a:cs typeface="DM Sans"/>
                <a:sym typeface="DM Sans"/>
              </a:rPr>
              <a:t>do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Podremos visualizar cómo tenemos Kubernetes corriendo en un puerto aleatorio: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Además, en nuestro docker desktop, podemos ver cómo contamos con la imagen de minikube: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Por último, ya deberíamos tener un contenedor de minikube corriendo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69" name="Google Shape;569;p117"/>
          <p:cNvPicPr preferRelativeResize="0"/>
          <p:nvPr/>
        </p:nvPicPr>
        <p:blipFill>
          <a:blip r:embed="rId3">
            <a:alphaModFix/>
          </a:blip>
          <a:stretch>
            <a:fillRect/>
          </a:stretch>
        </p:blipFill>
        <p:spPr>
          <a:xfrm>
            <a:off x="6435650" y="1493100"/>
            <a:ext cx="2232850" cy="339500"/>
          </a:xfrm>
          <a:prstGeom prst="rect">
            <a:avLst/>
          </a:prstGeom>
          <a:noFill/>
          <a:ln>
            <a:noFill/>
          </a:ln>
        </p:spPr>
      </p:pic>
      <p:pic>
        <p:nvPicPr>
          <p:cNvPr id="570" name="Google Shape;570;p117"/>
          <p:cNvPicPr preferRelativeResize="0"/>
          <p:nvPr/>
        </p:nvPicPr>
        <p:blipFill>
          <a:blip r:embed="rId4">
            <a:alphaModFix/>
          </a:blip>
          <a:stretch>
            <a:fillRect/>
          </a:stretch>
        </p:blipFill>
        <p:spPr>
          <a:xfrm>
            <a:off x="858967" y="3114652"/>
            <a:ext cx="5328790" cy="339500"/>
          </a:xfrm>
          <a:prstGeom prst="rect">
            <a:avLst/>
          </a:prstGeom>
          <a:noFill/>
          <a:ln>
            <a:noFill/>
          </a:ln>
        </p:spPr>
      </p:pic>
      <p:pic>
        <p:nvPicPr>
          <p:cNvPr id="571" name="Google Shape;571;p117"/>
          <p:cNvPicPr preferRelativeResize="0"/>
          <p:nvPr/>
        </p:nvPicPr>
        <p:blipFill>
          <a:blip r:embed="rId5">
            <a:alphaModFix/>
          </a:blip>
          <a:stretch>
            <a:fillRect/>
          </a:stretch>
        </p:blipFill>
        <p:spPr>
          <a:xfrm>
            <a:off x="1164750" y="3979050"/>
            <a:ext cx="4565599" cy="607950"/>
          </a:xfrm>
          <a:prstGeom prst="rect">
            <a:avLst/>
          </a:prstGeom>
          <a:noFill/>
          <a:ln>
            <a:noFill/>
          </a:ln>
        </p:spPr>
      </p:pic>
      <p:pic>
        <p:nvPicPr>
          <p:cNvPr id="572" name="Google Shape;572;p117"/>
          <p:cNvPicPr preferRelativeResize="0"/>
          <p:nvPr/>
        </p:nvPicPr>
        <p:blipFill>
          <a:blip r:embed="rId6">
            <a:alphaModFix/>
          </a:blip>
          <a:stretch>
            <a:fillRect/>
          </a:stretch>
        </p:blipFill>
        <p:spPr>
          <a:xfrm>
            <a:off x="1384988" y="2248950"/>
            <a:ext cx="4276725" cy="209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18"/>
          <p:cNvSpPr txBox="1"/>
          <p:nvPr/>
        </p:nvSpPr>
        <p:spPr>
          <a:xfrm>
            <a:off x="1554675"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Elementos importantes antes de comenzar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19"/>
          <p:cNvSpPr txBox="1"/>
          <p:nvPr/>
        </p:nvSpPr>
        <p:spPr>
          <a:xfrm>
            <a:off x="501450" y="4683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Comandos utilizados comúnmente por kubectl</a:t>
            </a:r>
            <a:endParaRPr b="1" i="0" sz="4000" u="none" cap="none" strike="noStrike">
              <a:solidFill>
                <a:schemeClr val="dk1"/>
              </a:solidFill>
              <a:latin typeface="DM Sans"/>
              <a:ea typeface="DM Sans"/>
              <a:cs typeface="DM Sans"/>
              <a:sym typeface="DM Sans"/>
            </a:endParaRPr>
          </a:p>
        </p:txBody>
      </p:sp>
      <p:sp>
        <p:nvSpPr>
          <p:cNvPr id="583" name="Google Shape;583;p119"/>
          <p:cNvSpPr txBox="1"/>
          <p:nvPr/>
        </p:nvSpPr>
        <p:spPr>
          <a:xfrm>
            <a:off x="475500" y="2084475"/>
            <a:ext cx="81411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1" lang="es" sz="1350">
                <a:latin typeface="DM Sans"/>
                <a:ea typeface="DM Sans"/>
                <a:cs typeface="DM Sans"/>
                <a:sym typeface="DM Sans"/>
              </a:rPr>
              <a:t>gets</a:t>
            </a:r>
            <a:r>
              <a:rPr lang="es" sz="1350">
                <a:latin typeface="DM Sans"/>
                <a:ea typeface="DM Sans"/>
                <a:cs typeface="DM Sans"/>
                <a:sym typeface="DM Sans"/>
              </a:rPr>
              <a:t>: Son comandos utilizados para obtener información acerca de los recursos de kubernetes. Los gets más comunes realizados son los </a:t>
            </a:r>
            <a:r>
              <a:rPr b="1" lang="es" sz="1350">
                <a:latin typeface="DM Sans"/>
                <a:ea typeface="DM Sans"/>
                <a:cs typeface="DM Sans"/>
                <a:sym typeface="DM Sans"/>
              </a:rPr>
              <a:t>kubectl get pods</a:t>
            </a:r>
            <a:r>
              <a:rPr lang="es" sz="1350">
                <a:latin typeface="DM Sans"/>
                <a:ea typeface="DM Sans"/>
                <a:cs typeface="DM Sans"/>
                <a:sym typeface="DM Sans"/>
              </a:rPr>
              <a:t>, </a:t>
            </a:r>
            <a:r>
              <a:rPr b="1" lang="es" sz="1350">
                <a:latin typeface="DM Sans"/>
                <a:ea typeface="DM Sans"/>
                <a:cs typeface="DM Sans"/>
                <a:sym typeface="DM Sans"/>
              </a:rPr>
              <a:t>kubectl get deployments y kubectl get services</a:t>
            </a:r>
            <a:endParaRPr b="1"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1" lang="es" sz="1350">
                <a:latin typeface="DM Sans"/>
                <a:ea typeface="DM Sans"/>
                <a:cs typeface="DM Sans"/>
                <a:sym typeface="DM Sans"/>
              </a:rPr>
              <a:t>apply</a:t>
            </a:r>
            <a:r>
              <a:rPr lang="es" sz="1350">
                <a:latin typeface="DM Sans"/>
                <a:ea typeface="DM Sans"/>
                <a:cs typeface="DM Sans"/>
                <a:sym typeface="DM Sans"/>
              </a:rPr>
              <a:t>: Nos servirá para poder crear nuestro primer recurso. El modelo de creación es declarativo, de manera que necesitaremos primero tener un conjunto de instrucciones que configuren el </a:t>
            </a:r>
            <a:r>
              <a:rPr b="1" lang="es" sz="1350">
                <a:latin typeface="DM Sans"/>
                <a:ea typeface="DM Sans"/>
                <a:cs typeface="DM Sans"/>
                <a:sym typeface="DM Sans"/>
              </a:rPr>
              <a:t>pod</a:t>
            </a:r>
            <a:r>
              <a:rPr lang="es" sz="1350">
                <a:latin typeface="DM Sans"/>
                <a:ea typeface="DM Sans"/>
                <a:cs typeface="DM Sans"/>
                <a:sym typeface="DM Sans"/>
              </a:rPr>
              <a:t> a crearse, además de los contenedores con los que se generará.</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1" lang="es" sz="1350">
                <a:latin typeface="DM Sans"/>
                <a:ea typeface="DM Sans"/>
                <a:cs typeface="DM Sans"/>
                <a:sym typeface="DM Sans"/>
              </a:rPr>
              <a:t>edit</a:t>
            </a:r>
            <a:r>
              <a:rPr lang="es" sz="1350">
                <a:latin typeface="DM Sans"/>
                <a:ea typeface="DM Sans"/>
                <a:cs typeface="DM Sans"/>
                <a:sym typeface="DM Sans"/>
              </a:rPr>
              <a:t>: Servirá para cambiar la configuración de alguno de nuestros pods.</a:t>
            </a:r>
            <a:endParaRPr sz="1350">
              <a:latin typeface="DM Sans"/>
              <a:ea typeface="DM Sans"/>
              <a:cs typeface="DM Sans"/>
              <a:sym typeface="DM Sans"/>
            </a:endParaRPr>
          </a:p>
        </p:txBody>
      </p:sp>
      <p:pic>
        <p:nvPicPr>
          <p:cNvPr id="584" name="Google Shape;584;p11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20"/>
          <p:cNvSpPr txBox="1"/>
          <p:nvPr/>
        </p:nvSpPr>
        <p:spPr>
          <a:xfrm>
            <a:off x="501450" y="4683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Comandos utilizados comúnmente por kubectl</a:t>
            </a:r>
            <a:endParaRPr b="1" i="0" sz="4000" u="none" cap="none" strike="noStrike">
              <a:solidFill>
                <a:schemeClr val="dk1"/>
              </a:solidFill>
              <a:latin typeface="DM Sans"/>
              <a:ea typeface="DM Sans"/>
              <a:cs typeface="DM Sans"/>
              <a:sym typeface="DM Sans"/>
            </a:endParaRPr>
          </a:p>
        </p:txBody>
      </p:sp>
      <p:sp>
        <p:nvSpPr>
          <p:cNvPr id="590" name="Google Shape;590;p120"/>
          <p:cNvSpPr txBox="1"/>
          <p:nvPr/>
        </p:nvSpPr>
        <p:spPr>
          <a:xfrm>
            <a:off x="475500" y="2247675"/>
            <a:ext cx="81411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delete</a:t>
            </a:r>
            <a:r>
              <a:rPr lang="es" sz="1350">
                <a:latin typeface="DM Sans"/>
                <a:ea typeface="DM Sans"/>
                <a:cs typeface="DM Sans"/>
                <a:sym typeface="DM Sans"/>
              </a:rPr>
              <a:t>: Sirve para eliminar recursos, nuevamente, podemos realizar el borrado de pods y deployments completos.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config</a:t>
            </a:r>
            <a:r>
              <a:rPr lang="es" sz="1350">
                <a:latin typeface="DM Sans"/>
                <a:ea typeface="DM Sans"/>
                <a:cs typeface="DM Sans"/>
                <a:sym typeface="DM Sans"/>
              </a:rPr>
              <a:t>: Sirve para comandos generales de configuración, por ejemplo, al activar kubernetes en nuestro docker desktop, reconocerá el contexto de nuestro kubectl automáticamente en minikube:</a:t>
            </a:r>
            <a:endParaRPr sz="1350">
              <a:latin typeface="DM Sans"/>
              <a:ea typeface="DM Sans"/>
              <a:cs typeface="DM Sans"/>
              <a:sym typeface="DM Sans"/>
            </a:endParaRPr>
          </a:p>
        </p:txBody>
      </p:sp>
      <p:pic>
        <p:nvPicPr>
          <p:cNvPr id="591" name="Google Shape;591;p12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592" name="Google Shape;592;p120"/>
          <p:cNvPicPr preferRelativeResize="0"/>
          <p:nvPr/>
        </p:nvPicPr>
        <p:blipFill>
          <a:blip r:embed="rId4">
            <a:alphaModFix/>
          </a:blip>
          <a:stretch>
            <a:fillRect/>
          </a:stretch>
        </p:blipFill>
        <p:spPr>
          <a:xfrm>
            <a:off x="954876" y="3936412"/>
            <a:ext cx="2372650" cy="299075"/>
          </a:xfrm>
          <a:prstGeom prst="rect">
            <a:avLst/>
          </a:prstGeom>
          <a:noFill/>
          <a:ln>
            <a:noFill/>
          </a:ln>
        </p:spPr>
      </p:pic>
      <p:pic>
        <p:nvPicPr>
          <p:cNvPr id="593" name="Google Shape;593;p120"/>
          <p:cNvPicPr preferRelativeResize="0"/>
          <p:nvPr/>
        </p:nvPicPr>
        <p:blipFill>
          <a:blip r:embed="rId5">
            <a:alphaModFix/>
          </a:blip>
          <a:stretch>
            <a:fillRect/>
          </a:stretch>
        </p:blipFill>
        <p:spPr>
          <a:xfrm>
            <a:off x="3991550" y="3828763"/>
            <a:ext cx="4838700" cy="514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21"/>
          <p:cNvSpPr txBox="1"/>
          <p:nvPr/>
        </p:nvSpPr>
        <p:spPr>
          <a:xfrm>
            <a:off x="377675" y="468300"/>
            <a:ext cx="8290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conceptos de Kubernetes</a:t>
            </a:r>
            <a:endParaRPr b="1" i="0" sz="4000" u="none" cap="none" strike="noStrike">
              <a:solidFill>
                <a:schemeClr val="dk1"/>
              </a:solidFill>
              <a:latin typeface="DM Sans"/>
              <a:ea typeface="DM Sans"/>
              <a:cs typeface="DM Sans"/>
              <a:sym typeface="DM Sans"/>
            </a:endParaRPr>
          </a:p>
        </p:txBody>
      </p:sp>
      <p:sp>
        <p:nvSpPr>
          <p:cNvPr id="599" name="Google Shape;599;p121"/>
          <p:cNvSpPr txBox="1"/>
          <p:nvPr/>
        </p:nvSpPr>
        <p:spPr>
          <a:xfrm>
            <a:off x="452525" y="2087950"/>
            <a:ext cx="8141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pod:</a:t>
            </a:r>
            <a:r>
              <a:rPr lang="es" sz="1350">
                <a:latin typeface="DM Sans"/>
                <a:ea typeface="DM Sans"/>
                <a:cs typeface="DM Sans"/>
                <a:sym typeface="DM Sans"/>
              </a:rPr>
              <a:t> Unidad mínima de ejecución de kubernetes, éste consiste en un espacio donde podemos alojar nuestros contenedores. Podemos relacionarlos directamente con los </a:t>
            </a:r>
            <a:r>
              <a:rPr b="1" lang="es" sz="1350">
                <a:latin typeface="DM Sans"/>
                <a:ea typeface="DM Sans"/>
                <a:cs typeface="DM Sans"/>
                <a:sym typeface="DM Sans"/>
              </a:rPr>
              <a:t>nodos</a:t>
            </a:r>
            <a:r>
              <a:rPr lang="es" sz="1350">
                <a:latin typeface="DM Sans"/>
                <a:ea typeface="DM Sans"/>
                <a:cs typeface="DM Sans"/>
                <a:sym typeface="DM Sans"/>
              </a:rPr>
              <a:t> de un cluster.</a:t>
            </a:r>
            <a:r>
              <a:rPr lang="es" sz="1350">
                <a:latin typeface="DM Sans"/>
                <a:ea typeface="DM Sans"/>
                <a:cs typeface="DM Sans"/>
                <a:sym typeface="DM Sans"/>
              </a:rPr>
              <a:t>  Si ejecutamos </a:t>
            </a:r>
            <a:r>
              <a:rPr b="1" lang="es" sz="1350">
                <a:latin typeface="DM Sans"/>
                <a:ea typeface="DM Sans"/>
                <a:cs typeface="DM Sans"/>
                <a:sym typeface="DM Sans"/>
              </a:rPr>
              <a:t>kubectl get pods</a:t>
            </a:r>
            <a:r>
              <a:rPr lang="es" sz="1350">
                <a:latin typeface="DM Sans"/>
                <a:ea typeface="DM Sans"/>
                <a:cs typeface="DM Sans"/>
                <a:sym typeface="DM Sans"/>
              </a:rPr>
              <a:t> obtenemos: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replicas</a:t>
            </a:r>
            <a:r>
              <a:rPr lang="es" sz="1350">
                <a:latin typeface="DM Sans"/>
                <a:ea typeface="DM Sans"/>
                <a:cs typeface="DM Sans"/>
                <a:sym typeface="DM Sans"/>
              </a:rPr>
              <a:t>: Refiere al número de pods a generarse, donde cada pod podrá contener una o n instancias de un contenedor. </a:t>
            </a:r>
            <a:endParaRPr sz="1350">
              <a:latin typeface="DM Sans"/>
              <a:ea typeface="DM Sans"/>
              <a:cs typeface="DM Sans"/>
              <a:sym typeface="DM Sans"/>
            </a:endParaRPr>
          </a:p>
        </p:txBody>
      </p:sp>
      <p:pic>
        <p:nvPicPr>
          <p:cNvPr id="600" name="Google Shape;600;p12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pic>
        <p:nvPicPr>
          <p:cNvPr id="601" name="Google Shape;601;p121"/>
          <p:cNvPicPr preferRelativeResize="0"/>
          <p:nvPr/>
        </p:nvPicPr>
        <p:blipFill>
          <a:blip r:embed="rId4">
            <a:alphaModFix/>
          </a:blip>
          <a:stretch>
            <a:fillRect/>
          </a:stretch>
        </p:blipFill>
        <p:spPr>
          <a:xfrm>
            <a:off x="3277608" y="3217325"/>
            <a:ext cx="2588773" cy="193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22"/>
          <p:cNvSpPr txBox="1"/>
          <p:nvPr/>
        </p:nvSpPr>
        <p:spPr>
          <a:xfrm>
            <a:off x="377675" y="468300"/>
            <a:ext cx="8290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conceptos de Kubernetes</a:t>
            </a:r>
            <a:endParaRPr b="1" i="0" sz="4000" u="none" cap="none" strike="noStrike">
              <a:solidFill>
                <a:schemeClr val="dk1"/>
              </a:solidFill>
              <a:latin typeface="DM Sans"/>
              <a:ea typeface="DM Sans"/>
              <a:cs typeface="DM Sans"/>
              <a:sym typeface="DM Sans"/>
            </a:endParaRPr>
          </a:p>
        </p:txBody>
      </p:sp>
      <p:sp>
        <p:nvSpPr>
          <p:cNvPr id="607" name="Google Shape;607;p122"/>
          <p:cNvSpPr txBox="1"/>
          <p:nvPr/>
        </p:nvSpPr>
        <p:spPr>
          <a:xfrm>
            <a:off x="452525" y="1817225"/>
            <a:ext cx="8141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pod template</a:t>
            </a:r>
            <a:r>
              <a:rPr lang="es" sz="1350">
                <a:latin typeface="DM Sans"/>
                <a:ea typeface="DM Sans"/>
                <a:cs typeface="DM Sans"/>
                <a:sym typeface="DM Sans"/>
              </a:rPr>
              <a:t>: Si sabemos que un pod contendrá uno o más contenedores, entonces necesitamos una plantilla para poder generar dichos contenedores, un template contendrá información sobre la replicación de los contenedores que deberá generar una vez aplicada la configuración.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service</a:t>
            </a:r>
            <a:r>
              <a:rPr lang="es" sz="1350">
                <a:solidFill>
                  <a:schemeClr val="dk1"/>
                </a:solidFill>
                <a:latin typeface="DM Sans"/>
                <a:ea typeface="DM Sans"/>
                <a:cs typeface="DM Sans"/>
                <a:sym typeface="DM Sans"/>
              </a:rPr>
              <a:t>: Un recurso de servicio hace que los Pods sean accesibles para otros Pods o usuarios fuera del cluster. Sin un servicio, es imposible acceder a un pod. Gracias a éste, se podrá recibir un request y se redigirá a los pods a partir de un balanceador de carga.</a:t>
            </a:r>
            <a:endParaRPr sz="1350">
              <a:solidFill>
                <a:schemeClr val="dk1"/>
              </a:solidFill>
              <a:latin typeface="DM Sans"/>
              <a:ea typeface="DM Sans"/>
              <a:cs typeface="DM Sans"/>
              <a:sym typeface="DM Sans"/>
            </a:endParaRPr>
          </a:p>
        </p:txBody>
      </p:sp>
      <p:pic>
        <p:nvPicPr>
          <p:cNvPr id="608" name="Google Shape;608;p12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87"/>
          <p:cNvSpPr txBox="1"/>
          <p:nvPr/>
        </p:nvSpPr>
        <p:spPr>
          <a:xfrm>
            <a:off x="501450" y="656450"/>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 - Parte I</a:t>
            </a:r>
            <a:endParaRPr b="1" sz="3000">
              <a:solidFill>
                <a:srgbClr val="EAFF6A"/>
              </a:solidFill>
              <a:latin typeface="DM Sans"/>
              <a:ea typeface="DM Sans"/>
              <a:cs typeface="DM Sans"/>
              <a:sym typeface="DM Sans"/>
            </a:endParaRPr>
          </a:p>
        </p:txBody>
      </p:sp>
      <p:pic>
        <p:nvPicPr>
          <p:cNvPr id="315" name="Google Shape;315;p87"/>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16" name="Google Shape;316;p87"/>
          <p:cNvSpPr txBox="1"/>
          <p:nvPr/>
        </p:nvSpPr>
        <p:spPr>
          <a:xfrm>
            <a:off x="2526075" y="1618625"/>
            <a:ext cx="44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Subir imágenes de servidores a DockerHub</a:t>
            </a:r>
            <a:endParaRPr>
              <a:solidFill>
                <a:schemeClr val="lt1"/>
              </a:solidFill>
              <a:latin typeface="DM Sans"/>
              <a:ea typeface="DM Sans"/>
              <a:cs typeface="DM Sans"/>
              <a:sym typeface="DM Sans"/>
            </a:endParaRPr>
          </a:p>
        </p:txBody>
      </p:sp>
      <p:pic>
        <p:nvPicPr>
          <p:cNvPr id="317" name="Google Shape;317;p87"/>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318" name="Google Shape;318;p87"/>
          <p:cNvCxnSpPr>
            <a:stCxn id="315" idx="2"/>
            <a:endCxn id="317" idx="0"/>
          </p:cNvCxnSpPr>
          <p:nvPr/>
        </p:nvCxnSpPr>
        <p:spPr>
          <a:xfrm flipH="1" rot="-5400000">
            <a:off x="1936425" y="2252012"/>
            <a:ext cx="670200" cy="600"/>
          </a:xfrm>
          <a:prstGeom prst="bentConnector3">
            <a:avLst>
              <a:gd fmla="val 49993" name="adj1"/>
            </a:avLst>
          </a:prstGeom>
          <a:noFill/>
          <a:ln cap="flat" cmpd="sng" w="9525">
            <a:solidFill>
              <a:srgbClr val="EAFF6A"/>
            </a:solidFill>
            <a:prstDash val="solid"/>
            <a:round/>
            <a:headEnd len="med" w="med" type="none"/>
            <a:tailEnd len="med" w="med" type="none"/>
          </a:ln>
        </p:spPr>
      </p:cxnSp>
      <p:sp>
        <p:nvSpPr>
          <p:cNvPr id="319" name="Google Shape;319;p87"/>
          <p:cNvSpPr txBox="1"/>
          <p:nvPr/>
        </p:nvSpPr>
        <p:spPr>
          <a:xfrm>
            <a:off x="2524025" y="3102600"/>
            <a:ext cx="55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Realizar un deploy de Kubernetes local con Minikube</a:t>
            </a:r>
            <a:endParaRPr>
              <a:solidFill>
                <a:schemeClr val="lt1"/>
              </a:solidFill>
              <a:latin typeface="DM Sans"/>
              <a:ea typeface="DM Sans"/>
              <a:cs typeface="DM Sans"/>
              <a:sym typeface="DM Sans"/>
            </a:endParaRPr>
          </a:p>
        </p:txBody>
      </p:sp>
      <p:pic>
        <p:nvPicPr>
          <p:cNvPr id="320" name="Google Shape;320;p87"/>
          <p:cNvPicPr preferRelativeResize="0"/>
          <p:nvPr/>
        </p:nvPicPr>
        <p:blipFill>
          <a:blip r:embed="rId3">
            <a:alphaModFix/>
          </a:blip>
          <a:stretch>
            <a:fillRect/>
          </a:stretch>
        </p:blipFill>
        <p:spPr>
          <a:xfrm>
            <a:off x="2170675" y="3247838"/>
            <a:ext cx="196975" cy="196975"/>
          </a:xfrm>
          <a:prstGeom prst="rect">
            <a:avLst/>
          </a:prstGeom>
          <a:noFill/>
          <a:ln>
            <a:noFill/>
          </a:ln>
        </p:spPr>
      </p:pic>
      <p:sp>
        <p:nvSpPr>
          <p:cNvPr id="321" name="Google Shape;321;p87"/>
          <p:cNvSpPr txBox="1"/>
          <p:nvPr/>
        </p:nvSpPr>
        <p:spPr>
          <a:xfrm>
            <a:off x="2487288" y="2468313"/>
            <a:ext cx="44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Conocer Kubernetes</a:t>
            </a:r>
            <a:endParaRPr>
              <a:solidFill>
                <a:schemeClr val="lt1"/>
              </a:solidFill>
              <a:latin typeface="DM Sans"/>
              <a:ea typeface="DM Sans"/>
              <a:cs typeface="DM Sans"/>
              <a:sym typeface="DM Sans"/>
            </a:endParaRPr>
          </a:p>
        </p:txBody>
      </p:sp>
      <p:cxnSp>
        <p:nvCxnSpPr>
          <p:cNvPr id="322" name="Google Shape;322;p87"/>
          <p:cNvCxnSpPr>
            <a:stCxn id="317" idx="2"/>
          </p:cNvCxnSpPr>
          <p:nvPr/>
        </p:nvCxnSpPr>
        <p:spPr>
          <a:xfrm rot="5400000">
            <a:off x="2033775" y="3019950"/>
            <a:ext cx="473100" cy="1800"/>
          </a:xfrm>
          <a:prstGeom prst="bentConnector3">
            <a:avLst>
              <a:gd fmla="val 50000"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23"/>
          <p:cNvSpPr txBox="1"/>
          <p:nvPr/>
        </p:nvSpPr>
        <p:spPr>
          <a:xfrm>
            <a:off x="425150" y="4683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conceptos de Kubernetes</a:t>
            </a:r>
            <a:endParaRPr b="1" i="0" sz="4000" u="none" cap="none" strike="noStrike">
              <a:solidFill>
                <a:schemeClr val="dk1"/>
              </a:solidFill>
              <a:latin typeface="DM Sans"/>
              <a:ea typeface="DM Sans"/>
              <a:cs typeface="DM Sans"/>
              <a:sym typeface="DM Sans"/>
            </a:endParaRPr>
          </a:p>
        </p:txBody>
      </p:sp>
      <p:sp>
        <p:nvSpPr>
          <p:cNvPr id="614" name="Google Shape;614;p123"/>
          <p:cNvSpPr txBox="1"/>
          <p:nvPr/>
        </p:nvSpPr>
        <p:spPr>
          <a:xfrm>
            <a:off x="425150" y="1746650"/>
            <a:ext cx="8141100" cy="2470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deployment: </a:t>
            </a:r>
            <a:r>
              <a:rPr lang="es" sz="1350">
                <a:latin typeface="DM Sans"/>
                <a:ea typeface="DM Sans"/>
                <a:cs typeface="DM Sans"/>
                <a:sym typeface="DM Sans"/>
              </a:rPr>
              <a:t>Es un creador y actualizador de </a:t>
            </a:r>
            <a:r>
              <a:rPr b="1" lang="es" sz="1350">
                <a:latin typeface="DM Sans"/>
                <a:ea typeface="DM Sans"/>
                <a:cs typeface="DM Sans"/>
                <a:sym typeface="DM Sans"/>
              </a:rPr>
              <a:t>pods</a:t>
            </a:r>
            <a:r>
              <a:rPr lang="es" sz="1350">
                <a:latin typeface="DM Sans"/>
                <a:ea typeface="DM Sans"/>
                <a:cs typeface="DM Sans"/>
                <a:sym typeface="DM Sans"/>
              </a:rPr>
              <a:t> y sets. A partir de un </a:t>
            </a:r>
            <a:r>
              <a:rPr b="1" lang="es" sz="1350">
                <a:latin typeface="DM Sans"/>
                <a:ea typeface="DM Sans"/>
                <a:cs typeface="DM Sans"/>
                <a:sym typeface="DM Sans"/>
              </a:rPr>
              <a:t>manifiesto</a:t>
            </a:r>
            <a:r>
              <a:rPr lang="es" sz="1350">
                <a:latin typeface="DM Sans"/>
                <a:ea typeface="DM Sans"/>
                <a:cs typeface="DM Sans"/>
                <a:sym typeface="DM Sans"/>
              </a:rPr>
              <a:t>, éste sabrá cómo crear el pod, qué contenedores colocar dentro de él, cuántas réplicas obtener de un contenedor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manifest: </a:t>
            </a:r>
            <a:r>
              <a:rPr lang="es" sz="1350">
                <a:latin typeface="DM Sans"/>
                <a:ea typeface="DM Sans"/>
                <a:cs typeface="DM Sans"/>
                <a:sym typeface="DM Sans"/>
              </a:rPr>
              <a:t>El manifiesto es el archivo json o yml que cuenta con todas las instrucciones para realizar el deployment. Escribir correctamente un manifiesto llevará a un deployment exitoso y desembocará en la creación de nuestro primer pod.</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615" name="Google Shape;615;p12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24"/>
          <p:cNvSpPr txBox="1"/>
          <p:nvPr/>
        </p:nvSpPr>
        <p:spPr>
          <a:xfrm>
            <a:off x="1562975"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Haciendo nuestro primer deploy en kubernetes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25"/>
          <p:cNvSpPr txBox="1"/>
          <p:nvPr/>
        </p:nvSpPr>
        <p:spPr>
          <a:xfrm>
            <a:off x="152750" y="640025"/>
            <a:ext cx="548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Ya tenemos el cluster ejecutándose</a:t>
            </a:r>
            <a:endParaRPr b="1" i="0" sz="4000" u="none" cap="none" strike="noStrike">
              <a:solidFill>
                <a:schemeClr val="dk1"/>
              </a:solidFill>
              <a:latin typeface="DM Sans"/>
              <a:ea typeface="DM Sans"/>
              <a:cs typeface="DM Sans"/>
              <a:sym typeface="DM Sans"/>
            </a:endParaRPr>
          </a:p>
        </p:txBody>
      </p:sp>
      <p:sp>
        <p:nvSpPr>
          <p:cNvPr id="626" name="Google Shape;626;p125"/>
          <p:cNvSpPr txBox="1"/>
          <p:nvPr/>
        </p:nvSpPr>
        <p:spPr>
          <a:xfrm>
            <a:off x="152750" y="2170425"/>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Recuerda que podemos visualizarlo con el comando </a:t>
            </a:r>
            <a:r>
              <a:rPr b="1" i="1" lang="es" sz="1350">
                <a:latin typeface="DM Sans"/>
                <a:ea typeface="DM Sans"/>
                <a:cs typeface="DM Sans"/>
                <a:sym typeface="DM Sans"/>
              </a:rPr>
              <a:t>kubectl cluster-info</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para poder levantar nuestros pods de kubernetes primero crearemos un </a:t>
            </a:r>
            <a:r>
              <a:rPr b="1" lang="es" sz="1350">
                <a:latin typeface="DM Sans"/>
                <a:ea typeface="DM Sans"/>
                <a:cs typeface="DM Sans"/>
                <a:sym typeface="DM Sans"/>
              </a:rPr>
              <a:t>archivo de deployment</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Éste contendrá toda la configuración de los pods a generar y los respectivos contenedores que tendrán dentro.</a:t>
            </a:r>
            <a:endParaRPr sz="1350">
              <a:latin typeface="DM Sans"/>
              <a:ea typeface="DM Sans"/>
              <a:cs typeface="DM Sans"/>
              <a:sym typeface="DM Sans"/>
            </a:endParaRPr>
          </a:p>
        </p:txBody>
      </p:sp>
      <p:pic>
        <p:nvPicPr>
          <p:cNvPr id="627" name="Google Shape;627;p125"/>
          <p:cNvPicPr preferRelativeResize="0"/>
          <p:nvPr/>
        </p:nvPicPr>
        <p:blipFill>
          <a:blip r:embed="rId3">
            <a:alphaModFix/>
          </a:blip>
          <a:stretch>
            <a:fillRect/>
          </a:stretch>
        </p:blipFill>
        <p:spPr>
          <a:xfrm>
            <a:off x="5538050" y="639275"/>
            <a:ext cx="1928675" cy="3864950"/>
          </a:xfrm>
          <a:prstGeom prst="rect">
            <a:avLst/>
          </a:prstGeom>
          <a:noFill/>
          <a:ln>
            <a:noFill/>
          </a:ln>
        </p:spPr>
      </p:pic>
      <p:sp>
        <p:nvSpPr>
          <p:cNvPr id="628" name="Google Shape;628;p125"/>
          <p:cNvSpPr txBox="1"/>
          <p:nvPr/>
        </p:nvSpPr>
        <p:spPr>
          <a:xfrm>
            <a:off x="5463775" y="4587000"/>
            <a:ext cx="207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latin typeface="DM Sans"/>
                <a:ea typeface="DM Sans"/>
                <a:cs typeface="DM Sans"/>
                <a:sym typeface="DM Sans"/>
              </a:rPr>
              <a:t>Ejemplo de un deploy de Nginx</a:t>
            </a:r>
            <a:endParaRPr b="1" sz="100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26"/>
          <p:cNvSpPr txBox="1"/>
          <p:nvPr/>
        </p:nvSpPr>
        <p:spPr>
          <a:xfrm>
            <a:off x="475500" y="7915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kubeUsers.yaml</a:t>
            </a:r>
            <a:endParaRPr b="1" i="0" sz="4000" u="none" cap="none" strike="noStrike">
              <a:solidFill>
                <a:schemeClr val="dk1"/>
              </a:solidFill>
              <a:latin typeface="DM Sans"/>
              <a:ea typeface="DM Sans"/>
              <a:cs typeface="DM Sans"/>
              <a:sym typeface="DM Sans"/>
            </a:endParaRPr>
          </a:p>
        </p:txBody>
      </p:sp>
      <p:sp>
        <p:nvSpPr>
          <p:cNvPr id="634" name="Google Shape;634;p126"/>
          <p:cNvSpPr txBox="1"/>
          <p:nvPr/>
        </p:nvSpPr>
        <p:spPr>
          <a:xfrm>
            <a:off x="475500" y="2170425"/>
            <a:ext cx="4407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Escribiremos entonces la configuración del cluster en un archivo con el nombre kubeusers (El nombre del app y labels debe ser en minúsculas), el cual tendrá el creador de usuarios que hemos trabajado.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Sin embargo, este archivo parece ligeramente más complejo que los que hemos visto, así que profundizaremos en  las secciones</a:t>
            </a:r>
            <a:endParaRPr sz="1350">
              <a:latin typeface="DM Sans"/>
              <a:ea typeface="DM Sans"/>
              <a:cs typeface="DM Sans"/>
              <a:sym typeface="DM Sans"/>
            </a:endParaRPr>
          </a:p>
        </p:txBody>
      </p:sp>
      <p:pic>
        <p:nvPicPr>
          <p:cNvPr id="635" name="Google Shape;635;p126"/>
          <p:cNvPicPr preferRelativeResize="0"/>
          <p:nvPr/>
        </p:nvPicPr>
        <p:blipFill>
          <a:blip r:embed="rId3">
            <a:alphaModFix/>
          </a:blip>
          <a:stretch>
            <a:fillRect/>
          </a:stretch>
        </p:blipFill>
        <p:spPr>
          <a:xfrm>
            <a:off x="4986025" y="1132825"/>
            <a:ext cx="3956350" cy="287785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27"/>
          <p:cNvSpPr txBox="1"/>
          <p:nvPr/>
        </p:nvSpPr>
        <p:spPr>
          <a:xfrm>
            <a:off x="475500" y="468300"/>
            <a:ext cx="645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Entendiendo un archivo de deploy: Base</a:t>
            </a:r>
            <a:endParaRPr b="1" i="0" sz="4000" u="none" cap="none" strike="noStrike">
              <a:solidFill>
                <a:schemeClr val="dk1"/>
              </a:solidFill>
              <a:latin typeface="DM Sans"/>
              <a:ea typeface="DM Sans"/>
              <a:cs typeface="DM Sans"/>
              <a:sym typeface="DM Sans"/>
            </a:endParaRPr>
          </a:p>
        </p:txBody>
      </p:sp>
      <p:sp>
        <p:nvSpPr>
          <p:cNvPr id="641" name="Google Shape;641;p127"/>
          <p:cNvSpPr txBox="1"/>
          <p:nvPr/>
        </p:nvSpPr>
        <p:spPr>
          <a:xfrm>
            <a:off x="475500" y="2016300"/>
            <a:ext cx="4730100" cy="2262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apiVersion: la versión del recurso que estamos trabajando:</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kind: El tipo de recurso, aquí hacemos saber que el recurso que estamos configurando es el deploy del aplicativo.</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metadata.name : El nombre con el cual será reconocida esta aplicación, este nombre aparecerá en cada pod como prefijo del pod</a:t>
            </a:r>
            <a:endParaRPr sz="1350">
              <a:latin typeface="DM Sans"/>
              <a:ea typeface="DM Sans"/>
              <a:cs typeface="DM Sans"/>
              <a:sym typeface="DM Sans"/>
            </a:endParaRPr>
          </a:p>
        </p:txBody>
      </p:sp>
      <p:pic>
        <p:nvPicPr>
          <p:cNvPr id="642" name="Google Shape;642;p127"/>
          <p:cNvPicPr preferRelativeResize="0"/>
          <p:nvPr/>
        </p:nvPicPr>
        <p:blipFill>
          <a:blip r:embed="rId3">
            <a:alphaModFix/>
          </a:blip>
          <a:stretch>
            <a:fillRect/>
          </a:stretch>
        </p:blipFill>
        <p:spPr>
          <a:xfrm>
            <a:off x="5656850" y="1839750"/>
            <a:ext cx="3011650" cy="14695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28"/>
          <p:cNvSpPr txBox="1"/>
          <p:nvPr/>
        </p:nvSpPr>
        <p:spPr>
          <a:xfrm>
            <a:off x="475500" y="329250"/>
            <a:ext cx="645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Entendiendo un archivo de deploy: spec</a:t>
            </a:r>
            <a:endParaRPr b="1" i="0" sz="4000" u="none" cap="none" strike="noStrike">
              <a:solidFill>
                <a:schemeClr val="dk1"/>
              </a:solidFill>
              <a:latin typeface="DM Sans"/>
              <a:ea typeface="DM Sans"/>
              <a:cs typeface="DM Sans"/>
              <a:sym typeface="DM Sans"/>
            </a:endParaRPr>
          </a:p>
        </p:txBody>
      </p:sp>
      <p:sp>
        <p:nvSpPr>
          <p:cNvPr id="648" name="Google Shape;648;p128"/>
          <p:cNvSpPr txBox="1"/>
          <p:nvPr/>
        </p:nvSpPr>
        <p:spPr>
          <a:xfrm>
            <a:off x="475500" y="1645500"/>
            <a:ext cx="58785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spec: describe las especificaciones de lo que queremos que se implemente en este recurso.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replicas: el número de pods que se generarán en el cluster de kubernetes.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selector.matchLabels: hace referencia a que seleccione las instancias del template que cuenten con la label indicada. Podemos entonces leer: Genera 5 réplicas del template que cumpla con esta label.</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template: es la “plantilla” de nuestro pod, de manera que aquí describiremos los detalles de lo que contendrá dicho pod</a:t>
            </a:r>
            <a:endParaRPr sz="1350">
              <a:latin typeface="DM Sans"/>
              <a:ea typeface="DM Sans"/>
              <a:cs typeface="DM Sans"/>
              <a:sym typeface="DM Sans"/>
            </a:endParaRPr>
          </a:p>
        </p:txBody>
      </p:sp>
      <p:pic>
        <p:nvPicPr>
          <p:cNvPr id="649" name="Google Shape;649;p128"/>
          <p:cNvPicPr preferRelativeResize="0"/>
          <p:nvPr/>
        </p:nvPicPr>
        <p:blipFill>
          <a:blip r:embed="rId3">
            <a:alphaModFix/>
          </a:blip>
          <a:stretch>
            <a:fillRect/>
          </a:stretch>
        </p:blipFill>
        <p:spPr>
          <a:xfrm>
            <a:off x="6354000" y="2035888"/>
            <a:ext cx="2314525" cy="2105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29"/>
          <p:cNvSpPr txBox="1"/>
          <p:nvPr/>
        </p:nvSpPr>
        <p:spPr>
          <a:xfrm>
            <a:off x="475500" y="468300"/>
            <a:ext cx="645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Entendiendo un archivo de deploy: template (1)</a:t>
            </a:r>
            <a:endParaRPr b="1" i="0" sz="4000" u="none" cap="none" strike="noStrike">
              <a:solidFill>
                <a:schemeClr val="dk1"/>
              </a:solidFill>
              <a:latin typeface="DM Sans"/>
              <a:ea typeface="DM Sans"/>
              <a:cs typeface="DM Sans"/>
              <a:sym typeface="DM Sans"/>
            </a:endParaRPr>
          </a:p>
        </p:txBody>
      </p:sp>
      <p:sp>
        <p:nvSpPr>
          <p:cNvPr id="655" name="Google Shape;655;p129"/>
          <p:cNvSpPr txBox="1"/>
          <p:nvPr/>
        </p:nvSpPr>
        <p:spPr>
          <a:xfrm>
            <a:off x="475500" y="1593250"/>
            <a:ext cx="4712100" cy="3093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spec (nuevamente): refiere a las especificaciones, pero esta vez hace referencia a las especificaciones de nuestro pod</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containers: Aquí definimos la característica del (o los contenedores) que vamos a meter en el pod</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name: Nombre del contenedor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image: Imagen sobre la cual se basará el contenedor.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ports.containerPort: hace referencia al puerto que el contenedor tenga expuesto</a:t>
            </a:r>
            <a:endParaRPr sz="1350">
              <a:latin typeface="DM Sans"/>
              <a:ea typeface="DM Sans"/>
              <a:cs typeface="DM Sans"/>
              <a:sym typeface="DM Sans"/>
            </a:endParaRPr>
          </a:p>
        </p:txBody>
      </p:sp>
      <p:pic>
        <p:nvPicPr>
          <p:cNvPr id="656" name="Google Shape;656;p129"/>
          <p:cNvPicPr preferRelativeResize="0"/>
          <p:nvPr/>
        </p:nvPicPr>
        <p:blipFill>
          <a:blip r:embed="rId3">
            <a:alphaModFix/>
          </a:blip>
          <a:stretch>
            <a:fillRect/>
          </a:stretch>
        </p:blipFill>
        <p:spPr>
          <a:xfrm>
            <a:off x="5187600" y="1816775"/>
            <a:ext cx="3956350" cy="264685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30"/>
          <p:cNvSpPr txBox="1"/>
          <p:nvPr/>
        </p:nvSpPr>
        <p:spPr>
          <a:xfrm>
            <a:off x="475500" y="224050"/>
            <a:ext cx="645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Entendiendo un archivo de deploy: template (2)</a:t>
            </a:r>
            <a:endParaRPr b="1" i="0" sz="4000" u="none" cap="none" strike="noStrike">
              <a:solidFill>
                <a:schemeClr val="dk1"/>
              </a:solidFill>
              <a:latin typeface="DM Sans"/>
              <a:ea typeface="DM Sans"/>
              <a:cs typeface="DM Sans"/>
              <a:sym typeface="DM Sans"/>
            </a:endParaRPr>
          </a:p>
        </p:txBody>
      </p:sp>
      <p:sp>
        <p:nvSpPr>
          <p:cNvPr id="662" name="Google Shape;662;p130"/>
          <p:cNvSpPr txBox="1"/>
          <p:nvPr/>
        </p:nvSpPr>
        <p:spPr>
          <a:xfrm>
            <a:off x="475500" y="1517050"/>
            <a:ext cx="4975500" cy="3093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env: variables de entorno, en este caso sólo tenemos configurada la variable de entorno MONGO_URL para nuestro proyecto.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imagePullPolicy: sirve para determinar en </a:t>
            </a:r>
            <a:r>
              <a:rPr lang="es" sz="1350">
                <a:latin typeface="DM Sans"/>
                <a:ea typeface="DM Sans"/>
                <a:cs typeface="DM Sans"/>
                <a:sym typeface="DM Sans"/>
              </a:rPr>
              <a:t>qué momento debería obtener la imagen indicada de internet o del entorno local</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IfNoPresent: Sólo hará pull de DockerHub si no está la imagen ya en el entorno local.</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Always: Siempre pullear la imagen de DockerHub, independientemente de que se encuentre local.</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Never: Nunca obtener de DockerHub, fuerza a que la imagen ya esté localmente (peligroso para minikube)</a:t>
            </a:r>
            <a:endParaRPr sz="1350">
              <a:latin typeface="DM Sans"/>
              <a:ea typeface="DM Sans"/>
              <a:cs typeface="DM Sans"/>
              <a:sym typeface="DM Sans"/>
            </a:endParaRPr>
          </a:p>
        </p:txBody>
      </p:sp>
      <p:pic>
        <p:nvPicPr>
          <p:cNvPr id="663" name="Google Shape;663;p130"/>
          <p:cNvPicPr preferRelativeResize="0"/>
          <p:nvPr/>
        </p:nvPicPr>
        <p:blipFill>
          <a:blip r:embed="rId3">
            <a:alphaModFix/>
          </a:blip>
          <a:stretch>
            <a:fillRect/>
          </a:stretch>
        </p:blipFill>
        <p:spPr>
          <a:xfrm>
            <a:off x="5451025" y="1593775"/>
            <a:ext cx="3504625" cy="2344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3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31"/>
          <p:cNvSpPr txBox="1"/>
          <p:nvPr/>
        </p:nvSpPr>
        <p:spPr>
          <a:xfrm>
            <a:off x="3289925" y="468300"/>
            <a:ext cx="54945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El proceso aún no termina</a:t>
            </a:r>
            <a:endParaRPr b="1" i="0" sz="3000" u="none" cap="none" strike="noStrike">
              <a:solidFill>
                <a:schemeClr val="dk1"/>
              </a:solidFill>
              <a:latin typeface="DM Sans"/>
              <a:ea typeface="DM Sans"/>
              <a:cs typeface="DM Sans"/>
              <a:sym typeface="DM Sans"/>
            </a:endParaRPr>
          </a:p>
        </p:txBody>
      </p:sp>
      <p:sp>
        <p:nvSpPr>
          <p:cNvPr id="670" name="Google Shape;670;p131"/>
          <p:cNvSpPr txBox="1"/>
          <p:nvPr/>
        </p:nvSpPr>
        <p:spPr>
          <a:xfrm>
            <a:off x="3066300" y="2168825"/>
            <a:ext cx="53244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Recuerda las definiciones importantes de kubernetes, comentamos que un servicio es aquel que realmente permitirá conectar con los pods de un cluster. Sin un servicio, nuestros pods quedarán ocultos en el cluster y nunca podremos realmente conectar un request con ellos.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671" name="Google Shape;671;p131"/>
          <p:cNvPicPr preferRelativeResize="0"/>
          <p:nvPr/>
        </p:nvPicPr>
        <p:blipFill>
          <a:blip r:embed="rId3">
            <a:alphaModFix/>
          </a:blip>
          <a:stretch>
            <a:fillRect/>
          </a:stretch>
        </p:blipFill>
        <p:spPr>
          <a:xfrm>
            <a:off x="475500" y="409575"/>
            <a:ext cx="2590800" cy="4324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3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32"/>
          <p:cNvSpPr txBox="1"/>
          <p:nvPr/>
        </p:nvSpPr>
        <p:spPr>
          <a:xfrm>
            <a:off x="3289925" y="468300"/>
            <a:ext cx="54945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El proceso aún no termina</a:t>
            </a:r>
            <a:endParaRPr b="1" i="0" sz="3000" u="none" cap="none" strike="noStrike">
              <a:solidFill>
                <a:schemeClr val="dk1"/>
              </a:solidFill>
              <a:latin typeface="DM Sans"/>
              <a:ea typeface="DM Sans"/>
              <a:cs typeface="DM Sans"/>
              <a:sym typeface="DM Sans"/>
            </a:endParaRPr>
          </a:p>
        </p:txBody>
      </p:sp>
      <p:sp>
        <p:nvSpPr>
          <p:cNvPr id="678" name="Google Shape;678;p132"/>
          <p:cNvSpPr txBox="1"/>
          <p:nvPr/>
        </p:nvSpPr>
        <p:spPr>
          <a:xfrm>
            <a:off x="3203275" y="1826375"/>
            <a:ext cx="53244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escribiremos en el mismo archivo, el bloque superior indicado en la captura (nota cómo lo separamos del recurso de deploy.</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Nota que el nuevo recurso es de tipo </a:t>
            </a:r>
            <a:r>
              <a:rPr b="1" lang="es" sz="1350">
                <a:latin typeface="DM Sans"/>
                <a:ea typeface="DM Sans"/>
                <a:cs typeface="DM Sans"/>
                <a:sym typeface="DM Sans"/>
              </a:rPr>
              <a:t>Service</a:t>
            </a:r>
            <a:r>
              <a:rPr lang="es" sz="1350">
                <a:latin typeface="DM Sans"/>
                <a:ea typeface="DM Sans"/>
                <a:cs typeface="DM Sans"/>
                <a:sym typeface="DM Sans"/>
              </a:rPr>
              <a:t>, además tiene el nombre </a:t>
            </a:r>
            <a:r>
              <a:rPr b="1" lang="es" sz="1350">
                <a:latin typeface="DM Sans"/>
                <a:ea typeface="DM Sans"/>
                <a:cs typeface="DM Sans"/>
                <a:sym typeface="DM Sans"/>
              </a:rPr>
              <a:t>kubeservice</a:t>
            </a:r>
            <a:r>
              <a:rPr lang="es" sz="1350">
                <a:latin typeface="DM Sans"/>
                <a:ea typeface="DM Sans"/>
                <a:cs typeface="DM Sans"/>
                <a:sym typeface="DM Sans"/>
              </a:rPr>
              <a:t>, y selecciona todos los pods kubeusers.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Por último, el tipo </a:t>
            </a:r>
            <a:r>
              <a:rPr b="1" lang="es" sz="1350">
                <a:latin typeface="DM Sans"/>
                <a:ea typeface="DM Sans"/>
                <a:cs typeface="DM Sans"/>
                <a:sym typeface="DM Sans"/>
              </a:rPr>
              <a:t>LoadBalancer</a:t>
            </a:r>
            <a:r>
              <a:rPr lang="es" sz="1350">
                <a:latin typeface="DM Sans"/>
                <a:ea typeface="DM Sans"/>
                <a:cs typeface="DM Sans"/>
                <a:sym typeface="DM Sans"/>
              </a:rPr>
              <a:t>, hace referencia a la distribución de requests entre los diferentes pods</a:t>
            </a:r>
            <a:endParaRPr sz="1350">
              <a:latin typeface="DM Sans"/>
              <a:ea typeface="DM Sans"/>
              <a:cs typeface="DM Sans"/>
              <a:sym typeface="DM Sans"/>
            </a:endParaRPr>
          </a:p>
        </p:txBody>
      </p:sp>
      <p:pic>
        <p:nvPicPr>
          <p:cNvPr id="679" name="Google Shape;679;p132"/>
          <p:cNvPicPr preferRelativeResize="0"/>
          <p:nvPr/>
        </p:nvPicPr>
        <p:blipFill>
          <a:blip r:embed="rId3">
            <a:alphaModFix/>
          </a:blip>
          <a:stretch>
            <a:fillRect/>
          </a:stretch>
        </p:blipFill>
        <p:spPr>
          <a:xfrm>
            <a:off x="475500" y="409575"/>
            <a:ext cx="2590800" cy="432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8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 18 - Parte II</a:t>
            </a:r>
            <a:endParaRPr b="0" i="0" sz="1400" u="none" cap="none" strike="noStrike">
              <a:solidFill>
                <a:srgbClr val="000000"/>
              </a:solidFill>
              <a:latin typeface="DM Sans"/>
              <a:ea typeface="DM Sans"/>
              <a:cs typeface="DM Sans"/>
              <a:sym typeface="DM Sans"/>
            </a:endParaRPr>
          </a:p>
        </p:txBody>
      </p:sp>
      <p:sp>
        <p:nvSpPr>
          <p:cNvPr id="328" name="Google Shape;328;p88"/>
          <p:cNvSpPr txBox="1"/>
          <p:nvPr/>
        </p:nvSpPr>
        <p:spPr>
          <a:xfrm>
            <a:off x="501450"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329" name="Google Shape;329;p88"/>
          <p:cNvSpPr txBox="1"/>
          <p:nvPr/>
        </p:nvSpPr>
        <p:spPr>
          <a:xfrm>
            <a:off x="510700" y="1907975"/>
            <a:ext cx="3477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rgbClr val="000000"/>
                </a:solidFill>
                <a:highlight>
                  <a:srgbClr val="EAFF6A"/>
                </a:highlight>
                <a:latin typeface="DM Sans"/>
                <a:ea typeface="DM Sans"/>
                <a:cs typeface="DM Sans"/>
                <a:sym typeface="DM Sans"/>
              </a:rPr>
              <a:t>Artillery</a:t>
            </a:r>
            <a:r>
              <a:rPr b="1" lang="es" sz="1350">
                <a:solidFill>
                  <a:srgbClr val="000000"/>
                </a:solidFill>
                <a:latin typeface="DM Sans"/>
                <a:ea typeface="DM Sans"/>
                <a:cs typeface="DM Sans"/>
                <a:sym typeface="DM Sans"/>
              </a:rPr>
              <a:t>: </a:t>
            </a:r>
            <a:r>
              <a:rPr lang="es" sz="1350">
                <a:solidFill>
                  <a:srgbClr val="000000"/>
                </a:solidFill>
                <a:latin typeface="DM Sans"/>
                <a:ea typeface="DM Sans"/>
                <a:cs typeface="DM Sans"/>
                <a:sym typeface="DM Sans"/>
              </a:rPr>
              <a:t>Es un toolkit de performance que prueba nuestro servidor y corrobora su fiabilidad en un entorno real.</a:t>
            </a:r>
            <a:endParaRPr sz="1350">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b="1" lang="es" sz="1350">
                <a:highlight>
                  <a:srgbClr val="EAFF6A"/>
                </a:highlight>
                <a:latin typeface="DM Sans"/>
                <a:ea typeface="DM Sans"/>
                <a:cs typeface="DM Sans"/>
                <a:sym typeface="DM Sans"/>
              </a:rPr>
              <a:t>Docker</a:t>
            </a:r>
            <a:r>
              <a:rPr b="1" lang="es" sz="1350">
                <a:solidFill>
                  <a:srgbClr val="000000"/>
                </a:solidFill>
                <a:highlight>
                  <a:srgbClr val="EAFF6A"/>
                </a:highlight>
                <a:latin typeface="DM Sans"/>
                <a:ea typeface="DM Sans"/>
                <a:cs typeface="DM Sans"/>
                <a:sym typeface="DM Sans"/>
              </a:rPr>
              <a:t>:</a:t>
            </a:r>
            <a:r>
              <a:rPr b="1" lang="es" sz="1350">
                <a:solidFill>
                  <a:srgbClr val="000000"/>
                </a:solidFill>
                <a:latin typeface="DM Sans"/>
                <a:ea typeface="DM Sans"/>
                <a:cs typeface="DM Sans"/>
                <a:sym typeface="DM Sans"/>
              </a:rPr>
              <a:t> </a:t>
            </a:r>
            <a:r>
              <a:rPr lang="es" sz="1350">
                <a:solidFill>
                  <a:schemeClr val="dk1"/>
                </a:solidFill>
                <a:latin typeface="DM Sans"/>
                <a:ea typeface="DM Sans"/>
                <a:cs typeface="DM Sans"/>
                <a:sym typeface="DM Sans"/>
              </a:rPr>
              <a:t>es una plataforma que permitirá crear, probar e implementar aplicativos en unidades de software estandarizadas llamadas </a:t>
            </a:r>
            <a:r>
              <a:rPr b="1" lang="es" sz="1350">
                <a:solidFill>
                  <a:schemeClr val="dk1"/>
                </a:solidFill>
                <a:latin typeface="DM Sans"/>
                <a:ea typeface="DM Sans"/>
                <a:cs typeface="DM Sans"/>
                <a:sym typeface="DM Sans"/>
              </a:rPr>
              <a:t>contenedores.</a:t>
            </a:r>
            <a:endParaRPr sz="1350">
              <a:solidFill>
                <a:srgbClr val="000000"/>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33"/>
          <p:cNvSpPr txBox="1"/>
          <p:nvPr/>
        </p:nvSpPr>
        <p:spPr>
          <a:xfrm>
            <a:off x="475500" y="468300"/>
            <a:ext cx="6614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¡Ha llegado el momento!</a:t>
            </a:r>
            <a:endParaRPr b="1" i="0" sz="4000" u="none" cap="none" strike="noStrike">
              <a:solidFill>
                <a:schemeClr val="dk1"/>
              </a:solidFill>
              <a:latin typeface="DM Sans"/>
              <a:ea typeface="DM Sans"/>
              <a:cs typeface="DM Sans"/>
              <a:sym typeface="DM Sans"/>
            </a:endParaRPr>
          </a:p>
        </p:txBody>
      </p:sp>
      <p:sp>
        <p:nvSpPr>
          <p:cNvPr id="685" name="Google Shape;685;p133"/>
          <p:cNvSpPr txBox="1"/>
          <p:nvPr/>
        </p:nvSpPr>
        <p:spPr>
          <a:xfrm>
            <a:off x="457725" y="1500725"/>
            <a:ext cx="81213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Toda nuestra configuración ahora tendrá sus frutos: Es hora de aplicar nuestra configuración para tener nuestro servidor en el cluster de kubernetes local de Minikube.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ello, colocaremos el comando: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Éste nos permitirá ejecutar el archivo yaml que estuvimos configurando. En cuanto lo ejecutemos, deberíamos poder ver: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686" name="Google Shape;686;p133"/>
          <p:cNvPicPr preferRelativeResize="0"/>
          <p:nvPr/>
        </p:nvPicPr>
        <p:blipFill>
          <a:blip r:embed="rId3">
            <a:alphaModFix/>
          </a:blip>
          <a:stretch>
            <a:fillRect/>
          </a:stretch>
        </p:blipFill>
        <p:spPr>
          <a:xfrm>
            <a:off x="2909363" y="2606238"/>
            <a:ext cx="2903450" cy="467075"/>
          </a:xfrm>
          <a:prstGeom prst="rect">
            <a:avLst/>
          </a:prstGeom>
          <a:noFill/>
          <a:ln>
            <a:noFill/>
          </a:ln>
        </p:spPr>
      </p:pic>
      <p:pic>
        <p:nvPicPr>
          <p:cNvPr id="687" name="Google Shape;687;p133"/>
          <p:cNvPicPr preferRelativeResize="0"/>
          <p:nvPr/>
        </p:nvPicPr>
        <p:blipFill>
          <a:blip r:embed="rId4">
            <a:alphaModFix/>
          </a:blip>
          <a:stretch>
            <a:fillRect/>
          </a:stretch>
        </p:blipFill>
        <p:spPr>
          <a:xfrm>
            <a:off x="2638188" y="4029975"/>
            <a:ext cx="3445775" cy="557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34"/>
          <p:cNvSpPr txBox="1"/>
          <p:nvPr/>
        </p:nvSpPr>
        <p:spPr>
          <a:xfrm>
            <a:off x="475500" y="468300"/>
            <a:ext cx="8161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¡Vamos a revisar qué pasó!</a:t>
            </a:r>
            <a:endParaRPr b="1" i="0" sz="4000" u="none" cap="none" strike="noStrike">
              <a:solidFill>
                <a:schemeClr val="dk1"/>
              </a:solidFill>
              <a:latin typeface="DM Sans"/>
              <a:ea typeface="DM Sans"/>
              <a:cs typeface="DM Sans"/>
              <a:sym typeface="DM Sans"/>
            </a:endParaRPr>
          </a:p>
        </p:txBody>
      </p:sp>
      <p:sp>
        <p:nvSpPr>
          <p:cNvPr id="693" name="Google Shape;693;p134"/>
          <p:cNvSpPr txBox="1"/>
          <p:nvPr/>
        </p:nvSpPr>
        <p:spPr>
          <a:xfrm>
            <a:off x="475500" y="1603750"/>
            <a:ext cx="81612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Vamos a ejecutar un conjunto de comandos que permitirán revisar la integridad de lo que acabamos de deployar. A simple vista parece que no se ha ejecutado nada, sin embargo, hay que entender lo que se ejecutó</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Primero está el </a:t>
            </a:r>
            <a:r>
              <a:rPr b="1" i="1" lang="es" sz="1350">
                <a:latin typeface="DM Sans"/>
                <a:ea typeface="DM Sans"/>
                <a:cs typeface="DM Sans"/>
                <a:sym typeface="DM Sans"/>
              </a:rPr>
              <a:t>kubectl get deployments</a:t>
            </a:r>
            <a:r>
              <a:rPr lang="es" sz="1350">
                <a:latin typeface="DM Sans"/>
                <a:ea typeface="DM Sans"/>
                <a:cs typeface="DM Sans"/>
                <a:sym typeface="DM Sans"/>
              </a:rPr>
              <a:t>. El cual me ayudará a corroborar si el deploy se realizó satisfactoriamente: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¡Ahí está el nombre de nuestro deploy! además, indica que tenemos 5 pods “READY”. ¡Hay que ver dónde se localizan!</a:t>
            </a:r>
            <a:endParaRPr sz="1350">
              <a:latin typeface="DM Sans"/>
              <a:ea typeface="DM Sans"/>
              <a:cs typeface="DM Sans"/>
              <a:sym typeface="DM Sans"/>
            </a:endParaRPr>
          </a:p>
        </p:txBody>
      </p:sp>
      <p:pic>
        <p:nvPicPr>
          <p:cNvPr id="694" name="Google Shape;694;p134"/>
          <p:cNvPicPr preferRelativeResize="0"/>
          <p:nvPr/>
        </p:nvPicPr>
        <p:blipFill>
          <a:blip r:embed="rId3">
            <a:alphaModFix/>
          </a:blip>
          <a:stretch>
            <a:fillRect/>
          </a:stretch>
        </p:blipFill>
        <p:spPr>
          <a:xfrm>
            <a:off x="1934775" y="3196413"/>
            <a:ext cx="1695450" cy="257175"/>
          </a:xfrm>
          <a:prstGeom prst="rect">
            <a:avLst/>
          </a:prstGeom>
          <a:noFill/>
          <a:ln>
            <a:noFill/>
          </a:ln>
        </p:spPr>
      </p:pic>
      <p:pic>
        <p:nvPicPr>
          <p:cNvPr id="695" name="Google Shape;695;p134"/>
          <p:cNvPicPr preferRelativeResize="0"/>
          <p:nvPr/>
        </p:nvPicPr>
        <p:blipFill>
          <a:blip r:embed="rId4">
            <a:alphaModFix/>
          </a:blip>
          <a:stretch>
            <a:fillRect/>
          </a:stretch>
        </p:blipFill>
        <p:spPr>
          <a:xfrm>
            <a:off x="3796050" y="3139263"/>
            <a:ext cx="3381375" cy="371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35"/>
          <p:cNvSpPr txBox="1"/>
          <p:nvPr/>
        </p:nvSpPr>
        <p:spPr>
          <a:xfrm>
            <a:off x="475500" y="468300"/>
            <a:ext cx="5494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Visualizar pods</a:t>
            </a:r>
            <a:endParaRPr b="1" i="0" sz="4000" u="none" cap="none" strike="noStrike">
              <a:solidFill>
                <a:schemeClr val="dk1"/>
              </a:solidFill>
              <a:latin typeface="DM Sans"/>
              <a:ea typeface="DM Sans"/>
              <a:cs typeface="DM Sans"/>
              <a:sym typeface="DM Sans"/>
            </a:endParaRPr>
          </a:p>
        </p:txBody>
      </p:sp>
      <p:sp>
        <p:nvSpPr>
          <p:cNvPr id="701" name="Google Shape;701;p135"/>
          <p:cNvSpPr txBox="1"/>
          <p:nvPr/>
        </p:nvSpPr>
        <p:spPr>
          <a:xfrm>
            <a:off x="475500" y="1453925"/>
            <a:ext cx="81612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siguiente comando será </a:t>
            </a:r>
            <a:r>
              <a:rPr b="1" i="1" lang="es" sz="1350">
                <a:latin typeface="DM Sans"/>
                <a:ea typeface="DM Sans"/>
                <a:cs typeface="DM Sans"/>
                <a:sym typeface="DM Sans"/>
              </a:rPr>
              <a:t> kubectl get pods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Podemos visualizar las 5 réplicas (pods) que se encuentran ahora ejecutándose (STATUS =&gt; Running).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Esto significa que estos 5 pods están corriendo un contenedor de Docker cada uno, lo cual me está permitiendo tener una fuerza mayor de procesamiento, además de estar controladas por un cluster y son tratados como una unidad. </a:t>
            </a:r>
            <a:endParaRPr sz="1350">
              <a:latin typeface="DM Sans"/>
              <a:ea typeface="DM Sans"/>
              <a:cs typeface="DM Sans"/>
              <a:sym typeface="DM Sans"/>
            </a:endParaRPr>
          </a:p>
        </p:txBody>
      </p:sp>
      <p:pic>
        <p:nvPicPr>
          <p:cNvPr id="702" name="Google Shape;702;p135"/>
          <p:cNvPicPr preferRelativeResize="0"/>
          <p:nvPr/>
        </p:nvPicPr>
        <p:blipFill>
          <a:blip r:embed="rId3">
            <a:alphaModFix/>
          </a:blip>
          <a:stretch>
            <a:fillRect/>
          </a:stretch>
        </p:blipFill>
        <p:spPr>
          <a:xfrm>
            <a:off x="1954450" y="2233813"/>
            <a:ext cx="1266825" cy="342900"/>
          </a:xfrm>
          <a:prstGeom prst="rect">
            <a:avLst/>
          </a:prstGeom>
          <a:noFill/>
          <a:ln>
            <a:noFill/>
          </a:ln>
        </p:spPr>
      </p:pic>
      <p:pic>
        <p:nvPicPr>
          <p:cNvPr id="703" name="Google Shape;703;p135"/>
          <p:cNvPicPr preferRelativeResize="0"/>
          <p:nvPr/>
        </p:nvPicPr>
        <p:blipFill>
          <a:blip r:embed="rId4">
            <a:alphaModFix/>
          </a:blip>
          <a:stretch>
            <a:fillRect/>
          </a:stretch>
        </p:blipFill>
        <p:spPr>
          <a:xfrm>
            <a:off x="3490750" y="1972698"/>
            <a:ext cx="3667000" cy="865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36"/>
          <p:cNvSpPr txBox="1"/>
          <p:nvPr/>
        </p:nvSpPr>
        <p:spPr>
          <a:xfrm>
            <a:off x="475500" y="468300"/>
            <a:ext cx="5494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Visualizar servicio (1)</a:t>
            </a:r>
            <a:endParaRPr b="1" i="0" sz="4000" u="none" cap="none" strike="noStrike">
              <a:solidFill>
                <a:schemeClr val="dk1"/>
              </a:solidFill>
              <a:latin typeface="DM Sans"/>
              <a:ea typeface="DM Sans"/>
              <a:cs typeface="DM Sans"/>
              <a:sym typeface="DM Sans"/>
            </a:endParaRPr>
          </a:p>
        </p:txBody>
      </p:sp>
      <p:sp>
        <p:nvSpPr>
          <p:cNvPr id="709" name="Google Shape;709;p136"/>
          <p:cNvSpPr txBox="1"/>
          <p:nvPr/>
        </p:nvSpPr>
        <p:spPr>
          <a:xfrm>
            <a:off x="475500" y="1301525"/>
            <a:ext cx="86277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tercer comando a correr es </a:t>
            </a:r>
            <a:r>
              <a:rPr b="1" i="1" lang="es" sz="1350">
                <a:latin typeface="DM Sans"/>
                <a:ea typeface="DM Sans"/>
                <a:cs typeface="DM Sans"/>
                <a:sym typeface="DM Sans"/>
              </a:rPr>
              <a:t>kubectl get services</a:t>
            </a:r>
            <a:r>
              <a:rPr lang="es" sz="1350">
                <a:latin typeface="DM Sans"/>
                <a:ea typeface="DM Sans"/>
                <a:cs typeface="DM Sans"/>
                <a:sym typeface="DM Sans"/>
              </a:rPr>
              <a:t>. Éste nos devolverá el servicio que debimos haber levantado al hacer apply.</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Ahí aparece el buen </a:t>
            </a:r>
            <a:r>
              <a:rPr b="1" lang="es" sz="1350">
                <a:latin typeface="DM Sans"/>
                <a:ea typeface="DM Sans"/>
                <a:cs typeface="DM Sans"/>
                <a:sym typeface="DM Sans"/>
              </a:rPr>
              <a:t>kubeservice</a:t>
            </a:r>
            <a:r>
              <a:rPr lang="es" sz="1350">
                <a:latin typeface="DM Sans"/>
                <a:ea typeface="DM Sans"/>
                <a:cs typeface="DM Sans"/>
                <a:sym typeface="DM Sans"/>
              </a:rPr>
              <a:t>, que es el que configuramos en nuestro .yaml</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Recuerda que este servicio es el que permite conectar con los pods del cluster. Echa un vistazo a la columna PORT(s).  ¿Notas cómo está haciendo el vínculo?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Significa que, el proceso que nosotros vinculamos a un puerto 80, está siendo procesado de manera interna en un puerto de escucha 31599.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710" name="Google Shape;710;p136"/>
          <p:cNvPicPr preferRelativeResize="0"/>
          <p:nvPr/>
        </p:nvPicPr>
        <p:blipFill>
          <a:blip r:embed="rId3">
            <a:alphaModFix/>
          </a:blip>
          <a:stretch>
            <a:fillRect/>
          </a:stretch>
        </p:blipFill>
        <p:spPr>
          <a:xfrm>
            <a:off x="1801625" y="2170951"/>
            <a:ext cx="1504950" cy="285750"/>
          </a:xfrm>
          <a:prstGeom prst="rect">
            <a:avLst/>
          </a:prstGeom>
          <a:noFill/>
          <a:ln>
            <a:noFill/>
          </a:ln>
        </p:spPr>
      </p:pic>
      <p:pic>
        <p:nvPicPr>
          <p:cNvPr id="711" name="Google Shape;711;p136"/>
          <p:cNvPicPr preferRelativeResize="0"/>
          <p:nvPr/>
        </p:nvPicPr>
        <p:blipFill>
          <a:blip r:embed="rId4">
            <a:alphaModFix/>
          </a:blip>
          <a:stretch>
            <a:fillRect/>
          </a:stretch>
        </p:blipFill>
        <p:spPr>
          <a:xfrm>
            <a:off x="3479150" y="2096335"/>
            <a:ext cx="4297925" cy="435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37"/>
          <p:cNvSpPr txBox="1"/>
          <p:nvPr/>
        </p:nvSpPr>
        <p:spPr>
          <a:xfrm>
            <a:off x="475500" y="468300"/>
            <a:ext cx="5494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Visualizar servicio (2)</a:t>
            </a:r>
            <a:endParaRPr b="1" i="0" sz="4000" u="none" cap="none" strike="noStrike">
              <a:solidFill>
                <a:schemeClr val="dk1"/>
              </a:solidFill>
              <a:latin typeface="DM Sans"/>
              <a:ea typeface="DM Sans"/>
              <a:cs typeface="DM Sans"/>
              <a:sym typeface="DM Sans"/>
            </a:endParaRPr>
          </a:p>
        </p:txBody>
      </p:sp>
      <p:sp>
        <p:nvSpPr>
          <p:cNvPr id="717" name="Google Shape;717;p137"/>
          <p:cNvSpPr txBox="1"/>
          <p:nvPr/>
        </p:nvSpPr>
        <p:spPr>
          <a:xfrm>
            <a:off x="475500" y="1377725"/>
            <a:ext cx="81930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recordemos que al final nuestro cluster local al final vive en minikube, así que es momento de ponerlo a trabajar.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Primero, ejecutaremos </a:t>
            </a:r>
            <a:r>
              <a:rPr b="1" i="1" lang="es" sz="1350">
                <a:latin typeface="DM Sans"/>
                <a:ea typeface="DM Sans"/>
                <a:cs typeface="DM Sans"/>
                <a:sym typeface="DM Sans"/>
              </a:rPr>
              <a:t>minikube service list</a:t>
            </a:r>
            <a:endParaRPr b="1" i="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Uno de esos servicios debe tener el nombre del servicio que levantamos al aplicar el archivo de deploy. Ahora, para que pueda salir a la luz en una url de localhost, ejecutaremos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1" lang="es" sz="1350">
                <a:latin typeface="DM Sans"/>
                <a:ea typeface="DM Sans"/>
                <a:cs typeface="DM Sans"/>
                <a:sym typeface="DM Sans"/>
              </a:rPr>
              <a:t>minikube service &lt;nombre del servicio&gt; </a:t>
            </a:r>
            <a:endParaRPr b="1" i="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Luego minikube buscará en su tabla el servicio solicitado y lo ejecutará para poder utilizarlo.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i="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   </a:t>
            </a:r>
            <a:endParaRPr sz="1350">
              <a:latin typeface="DM Sans"/>
              <a:ea typeface="DM Sans"/>
              <a:cs typeface="DM Sans"/>
              <a:sym typeface="DM Sans"/>
            </a:endParaRPr>
          </a:p>
        </p:txBody>
      </p:sp>
      <p:pic>
        <p:nvPicPr>
          <p:cNvPr id="718" name="Google Shape;718;p137"/>
          <p:cNvPicPr preferRelativeResize="0"/>
          <p:nvPr/>
        </p:nvPicPr>
        <p:blipFill>
          <a:blip r:embed="rId3">
            <a:alphaModFix/>
          </a:blip>
          <a:stretch>
            <a:fillRect/>
          </a:stretch>
        </p:blipFill>
        <p:spPr>
          <a:xfrm>
            <a:off x="1930000" y="2633663"/>
            <a:ext cx="1533525" cy="333375"/>
          </a:xfrm>
          <a:prstGeom prst="rect">
            <a:avLst/>
          </a:prstGeom>
          <a:noFill/>
          <a:ln>
            <a:noFill/>
          </a:ln>
        </p:spPr>
      </p:pic>
      <p:pic>
        <p:nvPicPr>
          <p:cNvPr id="719" name="Google Shape;719;p137"/>
          <p:cNvPicPr preferRelativeResize="0"/>
          <p:nvPr/>
        </p:nvPicPr>
        <p:blipFill>
          <a:blip r:embed="rId4">
            <a:alphaModFix/>
          </a:blip>
          <a:stretch>
            <a:fillRect/>
          </a:stretch>
        </p:blipFill>
        <p:spPr>
          <a:xfrm>
            <a:off x="3672700" y="2381988"/>
            <a:ext cx="3873499" cy="836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38"/>
          <p:cNvSpPr txBox="1"/>
          <p:nvPr/>
        </p:nvSpPr>
        <p:spPr>
          <a:xfrm>
            <a:off x="475500" y="498375"/>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4000">
                <a:solidFill>
                  <a:schemeClr val="dk1"/>
                </a:solidFill>
                <a:latin typeface="DM Sans"/>
                <a:ea typeface="DM Sans"/>
                <a:cs typeface="DM Sans"/>
                <a:sym typeface="DM Sans"/>
              </a:rPr>
              <a:t>Ejecutando el servicio con minikube</a:t>
            </a:r>
            <a:endParaRPr b="1" i="0" sz="4000" u="none" cap="none" strike="noStrike">
              <a:solidFill>
                <a:schemeClr val="dk1"/>
              </a:solidFill>
              <a:latin typeface="DM Sans"/>
              <a:ea typeface="DM Sans"/>
              <a:cs typeface="DM Sans"/>
              <a:sym typeface="DM Sans"/>
            </a:endParaRPr>
          </a:p>
        </p:txBody>
      </p:sp>
      <p:pic>
        <p:nvPicPr>
          <p:cNvPr id="725" name="Google Shape;725;p138"/>
          <p:cNvPicPr preferRelativeResize="0"/>
          <p:nvPr/>
        </p:nvPicPr>
        <p:blipFill>
          <a:blip r:embed="rId3">
            <a:alphaModFix/>
          </a:blip>
          <a:stretch>
            <a:fillRect/>
          </a:stretch>
        </p:blipFill>
        <p:spPr>
          <a:xfrm>
            <a:off x="1109100" y="2449988"/>
            <a:ext cx="2456475" cy="419400"/>
          </a:xfrm>
          <a:prstGeom prst="rect">
            <a:avLst/>
          </a:prstGeom>
          <a:noFill/>
          <a:ln>
            <a:noFill/>
          </a:ln>
        </p:spPr>
      </p:pic>
      <p:pic>
        <p:nvPicPr>
          <p:cNvPr id="726" name="Google Shape;726;p138"/>
          <p:cNvPicPr preferRelativeResize="0"/>
          <p:nvPr/>
        </p:nvPicPr>
        <p:blipFill>
          <a:blip r:embed="rId4">
            <a:alphaModFix/>
          </a:blip>
          <a:stretch>
            <a:fillRect/>
          </a:stretch>
        </p:blipFill>
        <p:spPr>
          <a:xfrm>
            <a:off x="4522275" y="1833811"/>
            <a:ext cx="4146225" cy="1651750"/>
          </a:xfrm>
          <a:prstGeom prst="rect">
            <a:avLst/>
          </a:prstGeom>
          <a:noFill/>
          <a:ln>
            <a:noFill/>
          </a:ln>
        </p:spPr>
      </p:pic>
      <p:pic>
        <p:nvPicPr>
          <p:cNvPr id="727" name="Google Shape;727;p138"/>
          <p:cNvPicPr preferRelativeResize="0"/>
          <p:nvPr/>
        </p:nvPicPr>
        <p:blipFill>
          <a:blip r:embed="rId5">
            <a:alphaModFix/>
          </a:blip>
          <a:stretch>
            <a:fillRect/>
          </a:stretch>
        </p:blipFill>
        <p:spPr>
          <a:xfrm>
            <a:off x="2136338" y="3528000"/>
            <a:ext cx="4871326" cy="1290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En conclusión…</a:t>
            </a:r>
            <a:endParaRPr b="1" i="0" sz="4000" u="none" cap="none" strike="noStrike">
              <a:solidFill>
                <a:srgbClr val="EAFF6A"/>
              </a:solidFill>
              <a:latin typeface="DM Sans"/>
              <a:ea typeface="DM Sans"/>
              <a:cs typeface="DM Sans"/>
              <a:sym typeface="DM Sans"/>
            </a:endParaRPr>
          </a:p>
        </p:txBody>
      </p:sp>
      <p:sp>
        <p:nvSpPr>
          <p:cNvPr id="733" name="Google Shape;733;p139"/>
          <p:cNvSpPr txBox="1"/>
          <p:nvPr/>
        </p:nvSpPr>
        <p:spPr>
          <a:xfrm>
            <a:off x="473350" y="1473700"/>
            <a:ext cx="81411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La orquestación de contenedores y el acercamiento de configuraciones de nivel más complejo como son docker, kubectl, minikube y kubernetes, puede ser intimidante al principio. Sin embargo, es un stack de herramientas sumamente útil para que tengamos el primer acercamiento de una clusterización del servidor que hemos trabajado.</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Estos procesos los irás aprendiendo sobre la marcha. ¡Ánimo y a profesionalizarlo a tu ritmo!</a:t>
            </a:r>
            <a:endParaRPr sz="2000">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40"/>
          <p:cNvSpPr txBox="1"/>
          <p:nvPr/>
        </p:nvSpPr>
        <p:spPr>
          <a:xfrm>
            <a:off x="508213" y="706375"/>
            <a:ext cx="8127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¡Atención!</a:t>
            </a:r>
            <a:endParaRPr b="1" i="0" sz="4000" u="none" cap="none" strike="noStrike">
              <a:solidFill>
                <a:srgbClr val="EAFF6A"/>
              </a:solidFill>
              <a:latin typeface="DM Sans"/>
              <a:ea typeface="DM Sans"/>
              <a:cs typeface="DM Sans"/>
              <a:sym typeface="DM Sans"/>
            </a:endParaRPr>
          </a:p>
        </p:txBody>
      </p:sp>
      <p:sp>
        <p:nvSpPr>
          <p:cNvPr id="739" name="Google Shape;739;p140"/>
          <p:cNvSpPr txBox="1"/>
          <p:nvPr/>
        </p:nvSpPr>
        <p:spPr>
          <a:xfrm>
            <a:off x="508213" y="1481100"/>
            <a:ext cx="81276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La próxima clase será una </a:t>
            </a:r>
            <a:r>
              <a:rPr b="1" lang="es" sz="2000">
                <a:solidFill>
                  <a:srgbClr val="EAFF6A"/>
                </a:solidFill>
                <a:latin typeface="DM Sans"/>
                <a:ea typeface="DM Sans"/>
                <a:cs typeface="DM Sans"/>
                <a:sym typeface="DM Sans"/>
              </a:rPr>
              <a:t>Práctica Integradora.</a:t>
            </a:r>
            <a:r>
              <a:rPr b="1" lang="es" sz="2000">
                <a:solidFill>
                  <a:schemeClr val="lt1"/>
                </a:solidFill>
                <a:latin typeface="DM Sans"/>
                <a:ea typeface="DM Sans"/>
                <a:cs typeface="DM Sans"/>
                <a:sym typeface="DM Sans"/>
              </a:rPr>
              <a:t> </a:t>
            </a:r>
            <a:endParaRPr b="1" sz="20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Te recomendamos prepararte con la guía de temas disponible en la carpeta de tu comisión</a:t>
            </a:r>
            <a:endParaRPr b="1" i="0" sz="2000" u="none" cap="none" strike="noStrike">
              <a:solidFill>
                <a:srgbClr val="DEFC52"/>
              </a:solidFill>
              <a:latin typeface="Helvetica Neue"/>
              <a:ea typeface="Helvetica Neue"/>
              <a:cs typeface="Helvetica Neue"/>
              <a:sym typeface="Helvetica Neue"/>
            </a:endParaRPr>
          </a:p>
        </p:txBody>
      </p:sp>
      <p:pic>
        <p:nvPicPr>
          <p:cNvPr id="740" name="Google Shape;740;p140" title="gif de persona escribiendo código"/>
          <p:cNvPicPr preferRelativeResize="0"/>
          <p:nvPr/>
        </p:nvPicPr>
        <p:blipFill rotWithShape="1">
          <a:blip r:embed="rId3">
            <a:alphaModFix/>
          </a:blip>
          <a:srcRect b="0" l="0" r="0" t="0"/>
          <a:stretch/>
        </p:blipFill>
        <p:spPr>
          <a:xfrm>
            <a:off x="3456510" y="2994313"/>
            <a:ext cx="2230974" cy="1246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4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i="0" sz="4000" u="none" cap="none" strike="noStrike">
              <a:solidFill>
                <a:schemeClr val="lt1"/>
              </a:solidFill>
              <a:latin typeface="DM Sans"/>
              <a:ea typeface="DM Sans"/>
              <a:cs typeface="DM Sans"/>
              <a:sym typeface="DM Sans"/>
            </a:endParaRPr>
          </a:p>
        </p:txBody>
      </p:sp>
      <p:sp>
        <p:nvSpPr>
          <p:cNvPr id="751" name="Google Shape;751;p142"/>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DockerHub</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Orquestación de contenedores con Kubernetes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Manejo de cluster local con Minikube</a:t>
            </a:r>
            <a:endParaRPr sz="135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p8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a:t>
            </a:r>
            <a:r>
              <a:rPr b="0" i="0" lang="es" sz="1600" u="none" cap="none" strike="noStrike">
                <a:solidFill>
                  <a:schemeClr val="dk1"/>
                </a:solidFill>
                <a:latin typeface="DM Sans"/>
                <a:ea typeface="DM Sans"/>
                <a:cs typeface="DM Sans"/>
                <a:sym typeface="DM Sans"/>
              </a:rPr>
              <a:t>CONCEPTOS</a:t>
            </a:r>
            <a:endParaRPr b="0" i="0" sz="1400" u="none" cap="none" strike="noStrike">
              <a:solidFill>
                <a:srgbClr val="000000"/>
              </a:solidFill>
              <a:latin typeface="DM Sans"/>
              <a:ea typeface="DM Sans"/>
              <a:cs typeface="DM Sans"/>
              <a:sym typeface="DM Sans"/>
            </a:endParaRPr>
          </a:p>
        </p:txBody>
      </p:sp>
      <p:sp>
        <p:nvSpPr>
          <p:cNvPr id="336" name="Google Shape;336;p89"/>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DockerHub</a:t>
            </a:r>
            <a:endParaRPr b="0" i="0" sz="1200" u="none" cap="none" strike="noStrike">
              <a:solidFill>
                <a:srgbClr val="FFFFFF"/>
              </a:solidFill>
              <a:latin typeface="DM Sans"/>
              <a:ea typeface="DM Sans"/>
              <a:cs typeface="DM Sans"/>
              <a:sym typeface="DM Sans"/>
            </a:endParaRPr>
          </a:p>
        </p:txBody>
      </p:sp>
      <p:sp>
        <p:nvSpPr>
          <p:cNvPr id="337" name="Google Shape;337;p89"/>
          <p:cNvSpPr/>
          <p:nvPr/>
        </p:nvSpPr>
        <p:spPr>
          <a:xfrm>
            <a:off x="3710431" y="145397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Subir imágenes</a:t>
            </a:r>
            <a:endParaRPr b="0" i="0" sz="1200" u="none" cap="none" strike="noStrike">
              <a:solidFill>
                <a:schemeClr val="lt1"/>
              </a:solidFill>
              <a:latin typeface="DM Sans"/>
              <a:ea typeface="DM Sans"/>
              <a:cs typeface="DM Sans"/>
              <a:sym typeface="DM Sans"/>
            </a:endParaRPr>
          </a:p>
        </p:txBody>
      </p:sp>
      <p:cxnSp>
        <p:nvCxnSpPr>
          <p:cNvPr id="338" name="Google Shape;338;p89"/>
          <p:cNvCxnSpPr>
            <a:stCxn id="336" idx="3"/>
            <a:endCxn id="337" idx="1"/>
          </p:cNvCxnSpPr>
          <p:nvPr/>
        </p:nvCxnSpPr>
        <p:spPr>
          <a:xfrm>
            <a:off x="1987725" y="1743784"/>
            <a:ext cx="1722600" cy="600"/>
          </a:xfrm>
          <a:prstGeom prst="bentConnector3">
            <a:avLst>
              <a:gd fmla="val 50003" name="adj1"/>
            </a:avLst>
          </a:prstGeom>
          <a:noFill/>
          <a:ln cap="flat" cmpd="sng" w="9525">
            <a:solidFill>
              <a:srgbClr val="CCCCCC"/>
            </a:solidFill>
            <a:prstDash val="solid"/>
            <a:round/>
            <a:headEnd len="sm" w="sm" type="none"/>
            <a:tailEnd len="med" w="med" type="oval"/>
          </a:ln>
        </p:spPr>
      </p:cxnSp>
      <p:cxnSp>
        <p:nvCxnSpPr>
          <p:cNvPr id="339" name="Google Shape;339;p89"/>
          <p:cNvCxnSpPr>
            <a:stCxn id="340" idx="3"/>
            <a:endCxn id="341" idx="1"/>
          </p:cNvCxnSpPr>
          <p:nvPr/>
        </p:nvCxnSpPr>
        <p:spPr>
          <a:xfrm>
            <a:off x="1985475" y="2637184"/>
            <a:ext cx="1745700" cy="600"/>
          </a:xfrm>
          <a:prstGeom prst="bentConnector3">
            <a:avLst>
              <a:gd fmla="val 49994" name="adj1"/>
            </a:avLst>
          </a:prstGeom>
          <a:noFill/>
          <a:ln cap="flat" cmpd="sng" w="9525">
            <a:solidFill>
              <a:srgbClr val="CCCCCC"/>
            </a:solidFill>
            <a:prstDash val="solid"/>
            <a:round/>
            <a:headEnd len="sm" w="sm" type="none"/>
            <a:tailEnd len="med" w="med" type="oval"/>
          </a:ln>
        </p:spPr>
      </p:cxnSp>
      <p:pic>
        <p:nvPicPr>
          <p:cNvPr id="342" name="Google Shape;342;p89"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341" name="Google Shape;341;p89"/>
          <p:cNvSpPr/>
          <p:nvPr/>
        </p:nvSpPr>
        <p:spPr>
          <a:xfrm>
            <a:off x="3731106" y="23470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Configuración y uso</a:t>
            </a:r>
            <a:endParaRPr b="0" i="0" sz="1200" u="none" cap="none" strike="noStrike">
              <a:solidFill>
                <a:srgbClr val="222222"/>
              </a:solidFill>
              <a:latin typeface="DM Sans"/>
              <a:ea typeface="DM Sans"/>
              <a:cs typeface="DM Sans"/>
              <a:sym typeface="DM Sans"/>
            </a:endParaRPr>
          </a:p>
        </p:txBody>
      </p:sp>
      <p:sp>
        <p:nvSpPr>
          <p:cNvPr id="340" name="Google Shape;340;p89"/>
          <p:cNvSpPr/>
          <p:nvPr/>
        </p:nvSpPr>
        <p:spPr>
          <a:xfrm>
            <a:off x="586275" y="23470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Kubernetes</a:t>
            </a:r>
            <a:endParaRPr b="0" i="0" sz="1200" u="none" cap="none" strike="noStrike">
              <a:solidFill>
                <a:srgbClr val="FFFFFF"/>
              </a:solidFill>
              <a:latin typeface="DM Sans"/>
              <a:ea typeface="DM Sans"/>
              <a:cs typeface="DM Sans"/>
              <a:sym typeface="DM Sans"/>
            </a:endParaRPr>
          </a:p>
        </p:txBody>
      </p:sp>
      <p:cxnSp>
        <p:nvCxnSpPr>
          <p:cNvPr id="343" name="Google Shape;343;p89"/>
          <p:cNvCxnSpPr>
            <a:stCxn id="340" idx="3"/>
            <a:endCxn id="344" idx="1"/>
          </p:cNvCxnSpPr>
          <p:nvPr/>
        </p:nvCxnSpPr>
        <p:spPr>
          <a:xfrm>
            <a:off x="1985475" y="2637184"/>
            <a:ext cx="1745700" cy="851400"/>
          </a:xfrm>
          <a:prstGeom prst="bentConnector3">
            <a:avLst>
              <a:gd fmla="val 49994" name="adj1"/>
            </a:avLst>
          </a:prstGeom>
          <a:noFill/>
          <a:ln cap="flat" cmpd="sng" w="9525">
            <a:solidFill>
              <a:srgbClr val="CCCCCC"/>
            </a:solidFill>
            <a:prstDash val="solid"/>
            <a:round/>
            <a:headEnd len="sm" w="sm" type="none"/>
            <a:tailEnd len="med" w="med" type="oval"/>
          </a:ln>
        </p:spPr>
      </p:cxnSp>
      <p:sp>
        <p:nvSpPr>
          <p:cNvPr id="344" name="Google Shape;344;p89"/>
          <p:cNvSpPr/>
          <p:nvPr/>
        </p:nvSpPr>
        <p:spPr>
          <a:xfrm>
            <a:off x="3731106" y="31983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Minikube</a:t>
            </a:r>
            <a:endParaRPr b="0" i="0" sz="1200" u="none" cap="none" strike="noStrike">
              <a:solidFill>
                <a:srgbClr val="222222"/>
              </a:solidFill>
              <a:latin typeface="DM Sans"/>
              <a:ea typeface="DM Sans"/>
              <a:cs typeface="DM Sans"/>
              <a:sym typeface="DM Sans"/>
            </a:endParaRPr>
          </a:p>
        </p:txBody>
      </p:sp>
      <p:cxnSp>
        <p:nvCxnSpPr>
          <p:cNvPr id="345" name="Google Shape;345;p89"/>
          <p:cNvCxnSpPr>
            <a:stCxn id="336" idx="2"/>
            <a:endCxn id="340" idx="0"/>
          </p:cNvCxnSpPr>
          <p:nvPr/>
        </p:nvCxnSpPr>
        <p:spPr>
          <a:xfrm rot="5400000">
            <a:off x="1130475" y="2189434"/>
            <a:ext cx="313200" cy="2100"/>
          </a:xfrm>
          <a:prstGeom prst="bentConnector3">
            <a:avLst>
              <a:gd fmla="val 50000"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4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57" name="Google Shape;757;p14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144"/>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763" name="Google Shape;763;p144"/>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764" name="Google Shape;764;p144"/>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765" name="Google Shape;765;p144"/>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766" name="Google Shape;766;p144"/>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19 - Parte I</a:t>
            </a:r>
            <a:endParaRPr i="0" sz="1600" u="none" cap="none" strike="noStrike">
              <a:solidFill>
                <a:schemeClr val="lt1"/>
              </a:solidFill>
              <a:latin typeface="DM Sans"/>
              <a:ea typeface="DM Sans"/>
              <a:cs typeface="DM Sans"/>
              <a:sym typeface="DM Sans"/>
            </a:endParaRPr>
          </a:p>
        </p:txBody>
      </p:sp>
      <p:cxnSp>
        <p:nvCxnSpPr>
          <p:cNvPr id="767" name="Google Shape;767;p144"/>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768" name="Google Shape;768;p144"/>
          <p:cNvSpPr txBox="1"/>
          <p:nvPr/>
        </p:nvSpPr>
        <p:spPr>
          <a:xfrm>
            <a:off x="1439388" y="1793050"/>
            <a:ext cx="1928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a:solidFill>
                  <a:srgbClr val="999999"/>
                </a:solidFill>
                <a:latin typeface="DM Sans"/>
                <a:ea typeface="DM Sans"/>
                <a:cs typeface="DM Sans"/>
                <a:sym typeface="DM Sans"/>
              </a:rPr>
              <a:t>Orquestación</a:t>
            </a:r>
            <a:endParaRPr b="1" i="0" u="none" cap="none" strike="noStrike">
              <a:solidFill>
                <a:srgbClr val="999999"/>
              </a:solidFill>
              <a:latin typeface="DM Sans"/>
              <a:ea typeface="DM Sans"/>
              <a:cs typeface="DM Sans"/>
              <a:sym typeface="DM Sans"/>
            </a:endParaRPr>
          </a:p>
        </p:txBody>
      </p:sp>
      <p:sp>
        <p:nvSpPr>
          <p:cNvPr id="769" name="Google Shape;769;p144"/>
          <p:cNvSpPr txBox="1"/>
          <p:nvPr/>
        </p:nvSpPr>
        <p:spPr>
          <a:xfrm>
            <a:off x="3698075"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19 - Parte II</a:t>
            </a:r>
            <a:endParaRPr b="1" i="0" sz="1600" u="none" cap="none" strike="noStrike">
              <a:solidFill>
                <a:srgbClr val="FFFFFF"/>
              </a:solidFill>
              <a:latin typeface="DM Sans"/>
              <a:ea typeface="DM Sans"/>
              <a:cs typeface="DM Sans"/>
              <a:sym typeface="DM Sans"/>
            </a:endParaRPr>
          </a:p>
        </p:txBody>
      </p:sp>
      <p:cxnSp>
        <p:nvCxnSpPr>
          <p:cNvPr id="770" name="Google Shape;770;p144"/>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771" name="Google Shape;771;p144"/>
          <p:cNvSpPr txBox="1"/>
          <p:nvPr/>
        </p:nvSpPr>
        <p:spPr>
          <a:xfrm>
            <a:off x="3698075" y="19847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Tercera Práctica Integradora</a:t>
            </a:r>
            <a:endParaRPr b="1" sz="1500">
              <a:solidFill>
                <a:srgbClr val="EAFF6A"/>
              </a:solidFill>
              <a:latin typeface="DM Sans"/>
              <a:ea typeface="DM Sans"/>
              <a:cs typeface="DM Sans"/>
              <a:sym typeface="DM Sans"/>
            </a:endParaRPr>
          </a:p>
        </p:txBody>
      </p:sp>
      <p:cxnSp>
        <p:nvCxnSpPr>
          <p:cNvPr id="772" name="Google Shape;772;p144"/>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773" name="Google Shape;773;p144"/>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774" name="Google Shape;774;p144"/>
          <p:cNvSpPr txBox="1"/>
          <p:nvPr/>
        </p:nvSpPr>
        <p:spPr>
          <a:xfrm>
            <a:off x="3796188" y="2732100"/>
            <a:ext cx="1732500" cy="1262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Skills</a:t>
            </a:r>
            <a:endParaRPr sz="1200">
              <a:solidFill>
                <a:schemeClr val="lt1"/>
              </a:solidFill>
              <a:latin typeface="DM Sans"/>
              <a:ea typeface="DM Sans"/>
              <a:cs typeface="DM Sans"/>
              <a:sym typeface="DM Sans"/>
            </a:endParaRPr>
          </a:p>
          <a:p>
            <a:pPr indent="0" lvl="0" marL="9144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Práctica integradora</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1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chemeClr val="lt1"/>
              </a:solidFill>
              <a:latin typeface="DM Sans"/>
              <a:ea typeface="DM Sans"/>
              <a:cs typeface="DM Sans"/>
              <a:sym typeface="DM Sans"/>
            </a:endParaRPr>
          </a:p>
        </p:txBody>
      </p:sp>
      <p:sp>
        <p:nvSpPr>
          <p:cNvPr id="775" name="Google Shape;775;p144"/>
          <p:cNvSpPr txBox="1"/>
          <p:nvPr/>
        </p:nvSpPr>
        <p:spPr>
          <a:xfrm>
            <a:off x="1490575" y="2631250"/>
            <a:ext cx="18612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p:txBody>
      </p:sp>
      <p:pic>
        <p:nvPicPr>
          <p:cNvPr id="776" name="Google Shape;776;p144"/>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777" name="Google Shape;777;p144"/>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20 - Parte I</a:t>
            </a:r>
            <a:endParaRPr i="0" sz="1600" u="none" cap="none" strike="noStrike">
              <a:solidFill>
                <a:schemeClr val="lt1"/>
              </a:solidFill>
              <a:latin typeface="DM Sans"/>
              <a:ea typeface="DM Sans"/>
              <a:cs typeface="DM Sans"/>
              <a:sym typeface="DM Sans"/>
            </a:endParaRPr>
          </a:p>
        </p:txBody>
      </p:sp>
      <p:cxnSp>
        <p:nvCxnSpPr>
          <p:cNvPr id="778" name="Google Shape;778;p144"/>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779" name="Google Shape;779;p144"/>
          <p:cNvSpPr txBox="1"/>
          <p:nvPr/>
        </p:nvSpPr>
        <p:spPr>
          <a:xfrm>
            <a:off x="5953713" y="1869250"/>
            <a:ext cx="19287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999999"/>
                </a:solidFill>
                <a:latin typeface="DM Sans"/>
                <a:ea typeface="DM Sans"/>
                <a:cs typeface="DM Sans"/>
                <a:sym typeface="DM Sans"/>
              </a:rPr>
              <a:t>Seguridad</a:t>
            </a:r>
            <a:endParaRPr b="1" i="0" sz="1300" u="none" cap="none" strike="noStrike">
              <a:solidFill>
                <a:srgbClr val="999999"/>
              </a:solidFill>
              <a:latin typeface="DM Sans"/>
              <a:ea typeface="DM Sans"/>
              <a:cs typeface="DM Sans"/>
              <a:sym typeface="DM Sans"/>
            </a:endParaRPr>
          </a:p>
        </p:txBody>
      </p:sp>
      <p:cxnSp>
        <p:nvCxnSpPr>
          <p:cNvPr id="780" name="Google Shape;780;p144"/>
          <p:cNvCxnSpPr/>
          <p:nvPr/>
        </p:nvCxnSpPr>
        <p:spPr>
          <a:xfrm>
            <a:off x="5953713" y="1867700"/>
            <a:ext cx="1778400" cy="0"/>
          </a:xfrm>
          <a:prstGeom prst="straightConnector1">
            <a:avLst/>
          </a:prstGeom>
          <a:noFill/>
          <a:ln cap="flat" cmpd="sng" w="9525">
            <a:solidFill>
              <a:srgbClr val="434343"/>
            </a:solidFill>
            <a:prstDash val="solid"/>
            <a:round/>
            <a:headEnd len="sm" w="sm" type="none"/>
            <a:tailEnd len="sm" w="sm" type="none"/>
          </a:ln>
        </p:spPr>
      </p:cxnSp>
      <p:sp>
        <p:nvSpPr>
          <p:cNvPr id="781" name="Google Shape;781;p144"/>
          <p:cNvSpPr txBox="1"/>
          <p:nvPr/>
        </p:nvSpPr>
        <p:spPr>
          <a:xfrm>
            <a:off x="6008375" y="2643050"/>
            <a:ext cx="1778400" cy="5541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p:txBody>
      </p:sp>
      <p:sp>
        <p:nvSpPr>
          <p:cNvPr id="782" name="Google Shape;782;p144"/>
          <p:cNvSpPr txBox="1"/>
          <p:nvPr/>
        </p:nvSpPr>
        <p:spPr>
          <a:xfrm>
            <a:off x="1464275" y="2732100"/>
            <a:ext cx="19287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CCCCCC"/>
                </a:solidFill>
                <a:uFill>
                  <a:noFill/>
                </a:uFill>
                <a:latin typeface="DM Sans"/>
                <a:ea typeface="DM Sans"/>
                <a:cs typeface="DM Sans"/>
                <a:sym typeface="DM Sans"/>
                <a:hlinkClick action="ppaction://hlinksldjump" r:id="rId7">
                  <a:extLst>
                    <a:ext uri="{A12FA001-AC4F-418D-AE19-62706E023703}">
                      <ahyp:hlinkClr val="tx"/>
                    </a:ext>
                  </a:extLst>
                </a:hlinkClick>
              </a:rPr>
              <a:t>DockerHub</a:t>
            </a:r>
            <a:endParaRPr sz="1200">
              <a:solidFill>
                <a:srgbClr val="CCCCCC"/>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CCCCCC"/>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CCCCCC"/>
                </a:solidFill>
                <a:uFill>
                  <a:noFill/>
                </a:uFill>
                <a:latin typeface="DM Sans"/>
                <a:ea typeface="DM Sans"/>
                <a:cs typeface="DM Sans"/>
                <a:sym typeface="DM Sans"/>
                <a:hlinkClick>
                  <a:extLst>
                    <a:ext uri="{A12FA001-AC4F-418D-AE19-62706E023703}">
                      <ahyp:hlinkClr val="tx"/>
                    </a:ext>
                  </a:extLst>
                </a:hlinkClick>
              </a:rPr>
              <a:t>Orquestación de contenedores</a:t>
            </a:r>
            <a:endParaRPr sz="1200">
              <a:solidFill>
                <a:srgbClr val="CCCCCC"/>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CCCCCC"/>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CCCCCC"/>
                </a:solidFill>
                <a:uFill>
                  <a:noFill/>
                </a:uFill>
                <a:latin typeface="DM Sans"/>
                <a:ea typeface="DM Sans"/>
                <a:cs typeface="DM Sans"/>
                <a:sym typeface="DM Sans"/>
                <a:hlinkClick>
                  <a:extLst>
                    <a:ext uri="{A12FA001-AC4F-418D-AE19-62706E023703}">
                      <ahyp:hlinkClr val="tx"/>
                    </a:ext>
                  </a:extLst>
                </a:hlinkClick>
              </a:rPr>
              <a:t>Orquestación con Kubernetes</a:t>
            </a:r>
            <a:endParaRPr sz="1200">
              <a:solidFill>
                <a:srgbClr val="CCCCCC"/>
              </a:solidFill>
              <a:latin typeface="DM Sans"/>
              <a:ea typeface="DM Sans"/>
              <a:cs typeface="DM Sans"/>
              <a:sym typeface="DM Sans"/>
            </a:endParaRPr>
          </a:p>
        </p:txBody>
      </p:sp>
      <p:sp>
        <p:nvSpPr>
          <p:cNvPr id="783" name="Google Shape;783;p144"/>
          <p:cNvSpPr txBox="1"/>
          <p:nvPr/>
        </p:nvSpPr>
        <p:spPr>
          <a:xfrm>
            <a:off x="5929775" y="2808300"/>
            <a:ext cx="1845300" cy="1293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ction="ppaction://hlinksldjump" r:id="rId8">
                  <a:extLst>
                    <a:ext uri="{A12FA001-AC4F-418D-AE19-62706E023703}">
                      <ahyp:hlinkClr val="tx"/>
                    </a:ext>
                  </a:extLst>
                </a:hlinkClick>
              </a:rPr>
              <a:t>Cultura de seguridad</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OWASP</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OWASP Top 10</a:t>
            </a:r>
            <a:endParaRPr sz="1200">
              <a:solidFill>
                <a:srgbClr val="B7B7B7"/>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45"/>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19 - Parte I</a:t>
            </a:r>
            <a:endParaRPr b="0" i="0" sz="1400" u="none" cap="none" strike="noStrike">
              <a:solidFill>
                <a:srgbClr val="000000"/>
              </a:solidFill>
              <a:latin typeface="DM Sans"/>
              <a:ea typeface="DM Sans"/>
              <a:cs typeface="DM Sans"/>
              <a:sym typeface="DM Sans"/>
            </a:endParaRPr>
          </a:p>
        </p:txBody>
      </p:sp>
      <p:sp>
        <p:nvSpPr>
          <p:cNvPr id="789" name="Google Shape;789;p145"/>
          <p:cNvSpPr txBox="1"/>
          <p:nvPr/>
        </p:nvSpPr>
        <p:spPr>
          <a:xfrm>
            <a:off x="501450"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90" name="Google Shape;790;p145"/>
          <p:cNvSpPr txBox="1"/>
          <p:nvPr/>
        </p:nvSpPr>
        <p:spPr>
          <a:xfrm>
            <a:off x="434500" y="1755575"/>
            <a:ext cx="3834600" cy="182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DockerHub</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una librería, o repositorio de imágenes en la nube.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Kubernetes:</a:t>
            </a:r>
            <a:r>
              <a:rPr lang="es" sz="1350">
                <a:solidFill>
                  <a:schemeClr val="dk1"/>
                </a:solidFill>
                <a:latin typeface="DM Sans"/>
                <a:ea typeface="DM Sans"/>
                <a:cs typeface="DM Sans"/>
                <a:sym typeface="DM Sans"/>
              </a:rPr>
              <a:t> es una tecnología de orquestamiento de contenedores, se trata de una plataforma que sirve para administrar cargas de trabajos y servicios. </a:t>
            </a:r>
            <a:endParaRPr sz="1350">
              <a:solidFill>
                <a:schemeClr val="dk1"/>
              </a:solidFill>
              <a:latin typeface="DM Sans"/>
              <a:ea typeface="DM Sans"/>
              <a:cs typeface="DM Sans"/>
              <a:sym typeface="DM Sans"/>
            </a:endParaRPr>
          </a:p>
        </p:txBody>
      </p:sp>
      <p:sp>
        <p:nvSpPr>
          <p:cNvPr id="791" name="Google Shape;791;p145"/>
          <p:cNvSpPr txBox="1"/>
          <p:nvPr/>
        </p:nvSpPr>
        <p:spPr>
          <a:xfrm>
            <a:off x="5002025" y="1796350"/>
            <a:ext cx="38346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Minikube</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software que permite levantar un cluster local de kubernetes y hacer las pruebas necesarias.</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46"/>
          <p:cNvSpPr txBox="1"/>
          <p:nvPr/>
        </p:nvSpPr>
        <p:spPr>
          <a:xfrm>
            <a:off x="501450" y="6434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 - Parte II</a:t>
            </a:r>
            <a:endParaRPr b="1" sz="3000">
              <a:solidFill>
                <a:srgbClr val="EAFF6A"/>
              </a:solidFill>
              <a:latin typeface="DM Sans"/>
              <a:ea typeface="DM Sans"/>
              <a:cs typeface="DM Sans"/>
              <a:sym typeface="DM Sans"/>
            </a:endParaRPr>
          </a:p>
        </p:txBody>
      </p:sp>
      <p:pic>
        <p:nvPicPr>
          <p:cNvPr id="797" name="Google Shape;797;p146"/>
          <p:cNvPicPr preferRelativeResize="0"/>
          <p:nvPr/>
        </p:nvPicPr>
        <p:blipFill>
          <a:blip r:embed="rId3">
            <a:alphaModFix/>
          </a:blip>
          <a:stretch>
            <a:fillRect/>
          </a:stretch>
        </p:blipFill>
        <p:spPr>
          <a:xfrm>
            <a:off x="2172750" y="2123988"/>
            <a:ext cx="204553" cy="196975"/>
          </a:xfrm>
          <a:prstGeom prst="rect">
            <a:avLst/>
          </a:prstGeom>
          <a:noFill/>
          <a:ln>
            <a:noFill/>
          </a:ln>
        </p:spPr>
      </p:pic>
      <p:sp>
        <p:nvSpPr>
          <p:cNvPr id="798" name="Google Shape;798;p146"/>
          <p:cNvSpPr txBox="1"/>
          <p:nvPr/>
        </p:nvSpPr>
        <p:spPr>
          <a:xfrm>
            <a:off x="2539681" y="2022375"/>
            <a:ext cx="463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Hacer una integración práctica de todos los conceptos vistos hasta el momento, bajo el desarrollo de un proyecto paralelo a nuestro proyecto final.</a:t>
            </a:r>
            <a:endParaRPr>
              <a:solidFill>
                <a:schemeClr val="lt1"/>
              </a:solidFill>
              <a:latin typeface="DM Sans"/>
              <a:ea typeface="DM Sans"/>
              <a:cs typeface="DM Sans"/>
              <a:sym typeface="DM Sans"/>
            </a:endParaRPr>
          </a:p>
        </p:txBody>
      </p:sp>
      <p:sp>
        <p:nvSpPr>
          <p:cNvPr id="799" name="Google Shape;799;p146"/>
          <p:cNvSpPr txBox="1"/>
          <p:nvPr/>
        </p:nvSpPr>
        <p:spPr>
          <a:xfrm>
            <a:off x="2504010" y="3439950"/>
            <a:ext cx="44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
        <p:nvSpPr>
          <p:cNvPr id="800" name="Google Shape;800;p146"/>
          <p:cNvSpPr txBox="1"/>
          <p:nvPr/>
        </p:nvSpPr>
        <p:spPr>
          <a:xfrm>
            <a:off x="2539681" y="2626463"/>
            <a:ext cx="46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804" name="Shape 804"/>
        <p:cNvGrpSpPr/>
        <p:nvPr/>
      </p:nvGrpSpPr>
      <p:grpSpPr>
        <a:xfrm>
          <a:off x="0" y="0"/>
          <a:ext cx="0" cy="0"/>
          <a:chOff x="0" y="0"/>
          <a:chExt cx="0" cy="0"/>
        </a:xfrm>
      </p:grpSpPr>
      <p:sp>
        <p:nvSpPr>
          <p:cNvPr id="805" name="Google Shape;805;p147"/>
          <p:cNvSpPr txBox="1"/>
          <p:nvPr/>
        </p:nvSpPr>
        <p:spPr>
          <a:xfrm>
            <a:off x="2332875" y="3387963"/>
            <a:ext cx="4624800" cy="287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None/>
            </a:pPr>
            <a:r>
              <a:t/>
            </a:r>
            <a:endParaRPr sz="1800">
              <a:latin typeface="Helvetica Neue Light"/>
              <a:ea typeface="Helvetica Neue Light"/>
              <a:cs typeface="Helvetica Neue Light"/>
              <a:sym typeface="Helvetica Neue Light"/>
            </a:endParaRPr>
          </a:p>
        </p:txBody>
      </p:sp>
      <p:sp>
        <p:nvSpPr>
          <p:cNvPr id="806" name="Google Shape;806;p147"/>
          <p:cNvSpPr txBox="1"/>
          <p:nvPr/>
        </p:nvSpPr>
        <p:spPr>
          <a:xfrm>
            <a:off x="418275" y="-92500"/>
            <a:ext cx="698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¿Cómo organizar la clase?</a:t>
            </a:r>
            <a:endParaRPr b="1" sz="4000" u="none" cap="none" strike="noStrike">
              <a:solidFill>
                <a:srgbClr val="000000"/>
              </a:solidFill>
              <a:latin typeface="DM Sans"/>
              <a:ea typeface="DM Sans"/>
              <a:cs typeface="DM Sans"/>
              <a:sym typeface="DM Sans"/>
            </a:endParaRPr>
          </a:p>
        </p:txBody>
      </p:sp>
      <p:graphicFrame>
        <p:nvGraphicFramePr>
          <p:cNvPr id="807" name="Google Shape;807;p147"/>
          <p:cNvGraphicFramePr/>
          <p:nvPr/>
        </p:nvGraphicFramePr>
        <p:xfrm>
          <a:off x="418275" y="838945"/>
          <a:ext cx="3000000" cy="3000000"/>
        </p:xfrm>
        <a:graphic>
          <a:graphicData uri="http://schemas.openxmlformats.org/drawingml/2006/table">
            <a:tbl>
              <a:tblPr>
                <a:noFill/>
                <a:tableStyleId>{2FABC434-8DB4-49DF-A5D1-0266F48F93B3}</a:tableStyleId>
              </a:tblPr>
              <a:tblGrid>
                <a:gridCol w="2209975"/>
                <a:gridCol w="1809850"/>
                <a:gridCol w="3973200"/>
              </a:tblGrid>
              <a:tr h="655300">
                <a:tc>
                  <a:txBody>
                    <a:bodyPr/>
                    <a:lstStyle/>
                    <a:p>
                      <a:pPr indent="0" lvl="0" marL="0" rtl="0" algn="ctr">
                        <a:spcBef>
                          <a:spcPts val="0"/>
                        </a:spcBef>
                        <a:spcAft>
                          <a:spcPts val="0"/>
                        </a:spcAft>
                        <a:buNone/>
                      </a:pPr>
                      <a:r>
                        <a:rPr b="1" lang="es" sz="1550">
                          <a:latin typeface="DM Sans"/>
                          <a:ea typeface="DM Sans"/>
                          <a:cs typeface="DM Sans"/>
                          <a:sym typeface="DM Sans"/>
                        </a:rPr>
                        <a:t>Estructura general de la clase</a:t>
                      </a:r>
                      <a:endParaRPr b="1" sz="15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550">
                          <a:latin typeface="DM Sans"/>
                          <a:ea typeface="DM Sans"/>
                          <a:cs typeface="DM Sans"/>
                          <a:sym typeface="DM Sans"/>
                        </a:rPr>
                        <a:t>Tiempo de dedicación</a:t>
                      </a:r>
                      <a:endParaRPr b="1" sz="15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550">
                          <a:latin typeface="DM Sans"/>
                          <a:ea typeface="DM Sans"/>
                          <a:cs typeface="DM Sans"/>
                          <a:sym typeface="DM Sans"/>
                        </a:rPr>
                        <a:t>Enfoques</a:t>
                      </a:r>
                      <a:endParaRPr b="1" sz="15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58725">
                <a:tc>
                  <a:txBody>
                    <a:bodyPr/>
                    <a:lstStyle/>
                    <a:p>
                      <a:pPr indent="0" lvl="0" marL="0" rtl="0" algn="l">
                        <a:lnSpc>
                          <a:spcPct val="115000"/>
                        </a:lnSpc>
                        <a:spcBef>
                          <a:spcPts val="0"/>
                        </a:spcBef>
                        <a:spcAft>
                          <a:spcPts val="0"/>
                        </a:spcAft>
                        <a:buNone/>
                      </a:pPr>
                      <a:r>
                        <a:rPr lang="es" sz="1350">
                          <a:latin typeface="DM Sans"/>
                          <a:ea typeface="DM Sans"/>
                          <a:cs typeface="DM Sans"/>
                          <a:sym typeface="DM Sans"/>
                        </a:rPr>
                        <a:t>Skills</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s" sz="1350">
                          <a:latin typeface="DM Sans"/>
                          <a:ea typeface="DM Sans"/>
                          <a:cs typeface="DM Sans"/>
                          <a:sym typeface="DM Sans"/>
                        </a:rPr>
                        <a:t>10 min</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295275" lvl="0" marL="457200" rtl="0" algn="l">
                        <a:lnSpc>
                          <a:spcPct val="115000"/>
                        </a:lnSpc>
                        <a:spcBef>
                          <a:spcPts val="0"/>
                        </a:spcBef>
                        <a:spcAft>
                          <a:spcPts val="0"/>
                        </a:spcAft>
                        <a:buClr>
                          <a:srgbClr val="EA90FF"/>
                        </a:buClr>
                        <a:buSzPts val="1050"/>
                        <a:buFont typeface="DM Sans"/>
                        <a:buChar char="✓"/>
                      </a:pPr>
                      <a:r>
                        <a:rPr lang="es" sz="1050">
                          <a:latin typeface="DM Sans"/>
                          <a:ea typeface="DM Sans"/>
                          <a:cs typeface="DM Sans"/>
                          <a:sym typeface="DM Sans"/>
                        </a:rPr>
                        <a:t>No detenerse a explicar cada skill</a:t>
                      </a:r>
                      <a:endParaRPr sz="1050">
                        <a:latin typeface="DM Sans"/>
                        <a:ea typeface="DM Sans"/>
                        <a:cs typeface="DM Sans"/>
                        <a:sym typeface="DM Sans"/>
                      </a:endParaRPr>
                    </a:p>
                    <a:p>
                      <a:pPr indent="-295275" lvl="0" marL="457200" rtl="0" algn="l">
                        <a:lnSpc>
                          <a:spcPct val="115000"/>
                        </a:lnSpc>
                        <a:spcBef>
                          <a:spcPts val="0"/>
                        </a:spcBef>
                        <a:spcAft>
                          <a:spcPts val="0"/>
                        </a:spcAft>
                        <a:buClr>
                          <a:srgbClr val="EA90FF"/>
                        </a:buClr>
                        <a:buSzPts val="1050"/>
                        <a:buFont typeface="DM Sans"/>
                        <a:buChar char="✓"/>
                      </a:pPr>
                      <a:r>
                        <a:rPr lang="es" sz="1050">
                          <a:latin typeface="DM Sans"/>
                          <a:ea typeface="DM Sans"/>
                          <a:cs typeface="DM Sans"/>
                          <a:sym typeface="DM Sans"/>
                        </a:rPr>
                        <a:t>Utilízalo como motivador, no como stopper.</a:t>
                      </a:r>
                      <a:endParaRPr sz="10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894950">
                <a:tc>
                  <a:txBody>
                    <a:bodyPr/>
                    <a:lstStyle/>
                    <a:p>
                      <a:pPr indent="0" lvl="0" marL="0" rtl="0" algn="l">
                        <a:lnSpc>
                          <a:spcPct val="115000"/>
                        </a:lnSpc>
                        <a:spcBef>
                          <a:spcPts val="0"/>
                        </a:spcBef>
                        <a:spcAft>
                          <a:spcPts val="0"/>
                        </a:spcAft>
                        <a:buNone/>
                      </a:pPr>
                      <a:r>
                        <a:rPr lang="es" sz="1350">
                          <a:latin typeface="DM Sans"/>
                          <a:ea typeface="DM Sans"/>
                          <a:cs typeface="DM Sans"/>
                          <a:sym typeface="DM Sans"/>
                        </a:rPr>
                        <a:t>Práctica integradora</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350">
                          <a:latin typeface="DM Sans"/>
                          <a:ea typeface="DM Sans"/>
                          <a:cs typeface="DM Sans"/>
                          <a:sym typeface="DM Sans"/>
                        </a:rPr>
                        <a:t>1hr 40 min (contemplando break a tu elección)</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5275" lvl="0" marL="457200" rtl="0" algn="l">
                        <a:lnSpc>
                          <a:spcPct val="115000"/>
                        </a:lnSpc>
                        <a:spcBef>
                          <a:spcPts val="0"/>
                        </a:spcBef>
                        <a:spcAft>
                          <a:spcPts val="0"/>
                        </a:spcAft>
                        <a:buClr>
                          <a:srgbClr val="EA90FF"/>
                        </a:buClr>
                        <a:buSzPts val="1050"/>
                        <a:buFont typeface="DM Sans"/>
                        <a:buChar char="✓"/>
                      </a:pPr>
                      <a:r>
                        <a:rPr lang="es" sz="1050">
                          <a:latin typeface="DM Sans"/>
                          <a:ea typeface="DM Sans"/>
                          <a:cs typeface="DM Sans"/>
                          <a:sym typeface="DM Sans"/>
                        </a:rPr>
                        <a:t>Recuerda que estás retomando un proyecto de práctica integradora previo. No pierdas tiempo repasando cosas de la práctica integradora anterior</a:t>
                      </a:r>
                      <a:endParaRPr sz="1050">
                        <a:latin typeface="DM Sans"/>
                        <a:ea typeface="DM Sans"/>
                        <a:cs typeface="DM Sans"/>
                        <a:sym typeface="DM Sans"/>
                      </a:endParaRPr>
                    </a:p>
                    <a:p>
                      <a:pPr indent="-295275" lvl="0" marL="457200" rtl="0" algn="l">
                        <a:lnSpc>
                          <a:spcPct val="115000"/>
                        </a:lnSpc>
                        <a:spcBef>
                          <a:spcPts val="0"/>
                        </a:spcBef>
                        <a:spcAft>
                          <a:spcPts val="0"/>
                        </a:spcAft>
                        <a:buClr>
                          <a:srgbClr val="EA90FF"/>
                        </a:buClr>
                        <a:buSzPts val="1050"/>
                        <a:buFont typeface="DM Sans"/>
                        <a:buChar char="✓"/>
                      </a:pPr>
                      <a:r>
                        <a:rPr lang="es" sz="1050">
                          <a:latin typeface="DM Sans"/>
                          <a:ea typeface="DM Sans"/>
                          <a:cs typeface="DM Sans"/>
                          <a:sym typeface="DM Sans"/>
                        </a:rPr>
                        <a:t>Centralizarse en la reestructura del proyecto en cuanto a su arquitectura</a:t>
                      </a:r>
                      <a:endParaRPr sz="1050">
                        <a:latin typeface="DM Sans"/>
                        <a:ea typeface="DM Sans"/>
                        <a:cs typeface="DM Sans"/>
                        <a:sym typeface="DM Sans"/>
                      </a:endParaRPr>
                    </a:p>
                    <a:p>
                      <a:pPr indent="-295275" lvl="0" marL="457200" rtl="0" algn="l">
                        <a:lnSpc>
                          <a:spcPct val="115000"/>
                        </a:lnSpc>
                        <a:spcBef>
                          <a:spcPts val="0"/>
                        </a:spcBef>
                        <a:spcAft>
                          <a:spcPts val="0"/>
                        </a:spcAft>
                        <a:buClr>
                          <a:srgbClr val="EA90FF"/>
                        </a:buClr>
                        <a:buSzPts val="1050"/>
                        <a:buFont typeface="DM Sans"/>
                        <a:buChar char="✓"/>
                      </a:pPr>
                      <a:r>
                        <a:rPr lang="es" sz="1050">
                          <a:latin typeface="DM Sans"/>
                          <a:ea typeface="DM Sans"/>
                          <a:cs typeface="DM Sans"/>
                          <a:sym typeface="DM Sans"/>
                        </a:rPr>
                        <a:t>El Dao puede ser algo desafiante según cómo lo armemos, se recomienda tomarse el tiempo para explicar a detalle su estructura.</a:t>
                      </a:r>
                      <a:endParaRPr sz="1050">
                        <a:latin typeface="DM Sans"/>
                        <a:ea typeface="DM Sans"/>
                        <a:cs typeface="DM Sans"/>
                        <a:sym typeface="DM Sans"/>
                      </a:endParaRPr>
                    </a:p>
                    <a:p>
                      <a:pPr indent="-295275" lvl="0" marL="457200" rtl="0" algn="l">
                        <a:lnSpc>
                          <a:spcPct val="115000"/>
                        </a:lnSpc>
                        <a:spcBef>
                          <a:spcPts val="0"/>
                        </a:spcBef>
                        <a:spcAft>
                          <a:spcPts val="0"/>
                        </a:spcAft>
                        <a:buClr>
                          <a:srgbClr val="EA90FF"/>
                        </a:buClr>
                        <a:buSzPts val="1050"/>
                        <a:buFont typeface="DM Sans"/>
                        <a:buChar char="✓"/>
                      </a:pPr>
                      <a:r>
                        <a:rPr lang="es" sz="1050">
                          <a:latin typeface="DM Sans"/>
                          <a:ea typeface="DM Sans"/>
                          <a:cs typeface="DM Sans"/>
                          <a:sym typeface="DM Sans"/>
                        </a:rPr>
                        <a:t>Además, se complementarán elementos de roles, variables de entorno, un rol de admin y envío de correos para diversas situaciones.</a:t>
                      </a:r>
                      <a:endParaRPr sz="10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0550">
                <a:tc>
                  <a:txBody>
                    <a:bodyPr/>
                    <a:lstStyle/>
                    <a:p>
                      <a:pPr indent="0" lvl="0" marL="0" rtl="0" algn="l">
                        <a:lnSpc>
                          <a:spcPct val="115000"/>
                        </a:lnSpc>
                        <a:spcBef>
                          <a:spcPts val="0"/>
                        </a:spcBef>
                        <a:spcAft>
                          <a:spcPts val="0"/>
                        </a:spcAft>
                        <a:buNone/>
                      </a:pPr>
                      <a:r>
                        <a:rPr lang="es" sz="1350">
                          <a:latin typeface="DM Sans"/>
                          <a:ea typeface="DM Sans"/>
                          <a:cs typeface="DM Sans"/>
                          <a:sym typeface="DM Sans"/>
                        </a:rPr>
                        <a:t>Presentación del desafío</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s" sz="1350">
                          <a:latin typeface="DM Sans"/>
                          <a:ea typeface="DM Sans"/>
                          <a:cs typeface="DM Sans"/>
                          <a:sym typeface="DM Sans"/>
                        </a:rPr>
                        <a:t>10 min</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228600" rtl="0" algn="l">
                        <a:lnSpc>
                          <a:spcPct val="115000"/>
                        </a:lnSpc>
                        <a:spcBef>
                          <a:spcPts val="0"/>
                        </a:spcBef>
                        <a:spcAft>
                          <a:spcPts val="0"/>
                        </a:spcAft>
                        <a:buNone/>
                      </a:pPr>
                      <a:r>
                        <a:t/>
                      </a:r>
                      <a:endParaRPr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808" name="Google Shape;808;p147"/>
          <p:cNvPicPr preferRelativeResize="0"/>
          <p:nvPr/>
        </p:nvPicPr>
        <p:blipFill>
          <a:blip r:embed="rId3">
            <a:alphaModFix/>
          </a:blip>
          <a:stretch>
            <a:fillRect/>
          </a:stretch>
        </p:blipFill>
        <p:spPr>
          <a:xfrm>
            <a:off x="7635985" y="4695649"/>
            <a:ext cx="1111300" cy="258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48"/>
          <p:cNvSpPr txBox="1"/>
          <p:nvPr/>
        </p:nvSpPr>
        <p:spPr>
          <a:xfrm>
            <a:off x="868078" y="2202300"/>
            <a:ext cx="751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¿Qué estamos por ver?</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149"/>
          <p:cNvPicPr preferRelativeResize="0"/>
          <p:nvPr/>
        </p:nvPicPr>
        <p:blipFill>
          <a:blip r:embed="rId3">
            <a:alphaModFix/>
          </a:blip>
          <a:stretch>
            <a:fillRect/>
          </a:stretch>
        </p:blipFill>
        <p:spPr>
          <a:xfrm>
            <a:off x="5990775" y="1640762"/>
            <a:ext cx="2614225" cy="2614225"/>
          </a:xfrm>
          <a:prstGeom prst="rect">
            <a:avLst/>
          </a:prstGeom>
          <a:noFill/>
          <a:ln>
            <a:noFill/>
          </a:ln>
        </p:spPr>
      </p:pic>
      <p:sp>
        <p:nvSpPr>
          <p:cNvPr id="819" name="Google Shape;819;p149"/>
          <p:cNvSpPr txBox="1"/>
          <p:nvPr/>
        </p:nvSpPr>
        <p:spPr>
          <a:xfrm>
            <a:off x="457725" y="1016688"/>
            <a:ext cx="5572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Práctica integradora</a:t>
            </a:r>
            <a:endParaRPr b="1" i="0" sz="4000" u="none" cap="none" strike="noStrike">
              <a:solidFill>
                <a:schemeClr val="dk1"/>
              </a:solidFill>
              <a:latin typeface="DM Sans"/>
              <a:ea typeface="DM Sans"/>
              <a:cs typeface="DM Sans"/>
              <a:sym typeface="DM Sans"/>
            </a:endParaRPr>
          </a:p>
        </p:txBody>
      </p:sp>
      <p:sp>
        <p:nvSpPr>
          <p:cNvPr id="820" name="Google Shape;820;p149"/>
          <p:cNvSpPr txBox="1"/>
          <p:nvPr/>
        </p:nvSpPr>
        <p:spPr>
          <a:xfrm>
            <a:off x="457725" y="1864213"/>
            <a:ext cx="444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mejor forma de repasar los temas vistos hasta el momento, es hacer un repaso integrado de todos los elementos.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bien es correcto repasar el código parte por parte, es importante que como desarrolladores comencemos a trabajar en nuestra </a:t>
            </a:r>
            <a:r>
              <a:rPr b="1" lang="es" sz="1350">
                <a:latin typeface="DM Sans"/>
                <a:ea typeface="DM Sans"/>
                <a:cs typeface="DM Sans"/>
                <a:sym typeface="DM Sans"/>
              </a:rPr>
              <a:t>lógica de integración</a:t>
            </a:r>
            <a:r>
              <a:rPr lang="es" sz="1350">
                <a:latin typeface="DM Sans"/>
                <a:ea typeface="DM Sans"/>
                <a:cs typeface="DM Sans"/>
                <a:sym typeface="DM Sans"/>
              </a:rPr>
              <a:t>, es decir, tenemos que tener siempre contemplado el cómo vamos a juntar todo lo aprendido, para tener un proyecto sólido</a:t>
            </a:r>
            <a:endParaRPr sz="1350">
              <a:latin typeface="DM Sans"/>
              <a:ea typeface="DM Sans"/>
              <a:cs typeface="DM Sans"/>
              <a:sym typeface="DM Sans"/>
            </a:endParaRPr>
          </a:p>
        </p:txBody>
      </p:sp>
      <p:sp>
        <p:nvSpPr>
          <p:cNvPr id="821" name="Google Shape;821;p149"/>
          <p:cNvSpPr txBox="1"/>
          <p:nvPr/>
        </p:nvSpPr>
        <p:spPr>
          <a:xfrm>
            <a:off x="5990775" y="1923500"/>
            <a:ext cx="14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Arquitectura</a:t>
            </a:r>
            <a:endParaRPr b="1">
              <a:solidFill>
                <a:schemeClr val="lt1"/>
              </a:solidFill>
              <a:latin typeface="DM Sans"/>
              <a:ea typeface="DM Sans"/>
              <a:cs typeface="DM Sans"/>
              <a:sym typeface="DM Sans"/>
            </a:endParaRPr>
          </a:p>
        </p:txBody>
      </p:sp>
      <p:sp>
        <p:nvSpPr>
          <p:cNvPr id="822" name="Google Shape;822;p149"/>
          <p:cNvSpPr txBox="1"/>
          <p:nvPr/>
        </p:nvSpPr>
        <p:spPr>
          <a:xfrm>
            <a:off x="7160625" y="1755600"/>
            <a:ext cx="1011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Patrones de diseño</a:t>
            </a:r>
            <a:endParaRPr b="1">
              <a:solidFill>
                <a:schemeClr val="lt1"/>
              </a:solidFill>
              <a:latin typeface="DM Sans"/>
              <a:ea typeface="DM Sans"/>
              <a:cs typeface="DM Sans"/>
              <a:sym typeface="DM Sans"/>
            </a:endParaRPr>
          </a:p>
        </p:txBody>
      </p:sp>
      <p:sp>
        <p:nvSpPr>
          <p:cNvPr id="823" name="Google Shape;823;p149"/>
          <p:cNvSpPr txBox="1"/>
          <p:nvPr/>
        </p:nvSpPr>
        <p:spPr>
          <a:xfrm>
            <a:off x="5923675" y="2952900"/>
            <a:ext cx="101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Mailing</a:t>
            </a:r>
            <a:endParaRPr b="1">
              <a:solidFill>
                <a:schemeClr val="lt1"/>
              </a:solidFill>
              <a:latin typeface="DM Sans"/>
              <a:ea typeface="DM Sans"/>
              <a:cs typeface="DM Sans"/>
              <a:sym typeface="DM Sans"/>
            </a:endParaRPr>
          </a:p>
        </p:txBody>
      </p:sp>
      <p:sp>
        <p:nvSpPr>
          <p:cNvPr id="824" name="Google Shape;824;p149"/>
          <p:cNvSpPr txBox="1"/>
          <p:nvPr/>
        </p:nvSpPr>
        <p:spPr>
          <a:xfrm rot="-1231326">
            <a:off x="7073677" y="3373090"/>
            <a:ext cx="1185217" cy="40003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Entornos</a:t>
            </a:r>
            <a:endParaRPr b="1" sz="130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Elementos a integrar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Elementos a integrar</a:t>
            </a:r>
            <a:endParaRPr b="1" i="0" sz="4000" u="none" cap="none" strike="noStrike">
              <a:solidFill>
                <a:schemeClr val="dk1"/>
              </a:solidFill>
              <a:latin typeface="DM Sans"/>
              <a:ea typeface="DM Sans"/>
              <a:cs typeface="DM Sans"/>
              <a:sym typeface="DM Sans"/>
            </a:endParaRPr>
          </a:p>
        </p:txBody>
      </p:sp>
      <p:sp>
        <p:nvSpPr>
          <p:cNvPr id="835" name="Google Shape;835;p151"/>
          <p:cNvSpPr txBox="1"/>
          <p:nvPr/>
        </p:nvSpPr>
        <p:spPr>
          <a:xfrm>
            <a:off x="473350" y="184110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el desarrollo de esta práctica de integración, repasarás y conectarás los siguientes conceptos: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836" name="Google Shape;836;p151"/>
          <p:cNvSpPr txBox="1"/>
          <p:nvPr/>
        </p:nvSpPr>
        <p:spPr>
          <a:xfrm>
            <a:off x="4527575" y="1841100"/>
            <a:ext cx="3834600" cy="1862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Arquitectura por capas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Patrones de diseño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Mailing</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Manejo de variables de entorno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45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5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Skills para esta </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práctica integradora</a:t>
            </a:r>
            <a:endParaRPr b="1" sz="4000">
              <a:solidFill>
                <a:srgbClr val="EA90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90"/>
          <p:cNvSpPr txBox="1"/>
          <p:nvPr/>
        </p:nvSpPr>
        <p:spPr>
          <a:xfrm>
            <a:off x="812253" y="1925250"/>
            <a:ext cx="751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Toda la clase es un proceso</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53"/>
          <p:cNvSpPr txBox="1"/>
          <p:nvPr/>
        </p:nvSpPr>
        <p:spPr>
          <a:xfrm>
            <a:off x="462175" y="401575"/>
            <a:ext cx="6524100" cy="1237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Skills para Arquitectura por capas</a:t>
            </a:r>
            <a:endParaRPr b="1" i="0" sz="3800" u="none" cap="none" strike="noStrike">
              <a:solidFill>
                <a:schemeClr val="dk1"/>
              </a:solidFill>
              <a:latin typeface="DM Sans"/>
              <a:ea typeface="DM Sans"/>
              <a:cs typeface="DM Sans"/>
              <a:sym typeface="DM Sans"/>
            </a:endParaRPr>
          </a:p>
        </p:txBody>
      </p:sp>
      <p:sp>
        <p:nvSpPr>
          <p:cNvPr id="847" name="Google Shape;847;p153"/>
          <p:cNvSpPr txBox="1"/>
          <p:nvPr/>
        </p:nvSpPr>
        <p:spPr>
          <a:xfrm>
            <a:off x="462175" y="1916350"/>
            <a:ext cx="49641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el manejo de arquitectura por capas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e isolar la responsabilidad de ruteo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e isolar la responsabilidad de controlador</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e isolar la responsabilidad de servicio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e isolar la responsabilidad de persistencia</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50">
              <a:latin typeface="DM Sans"/>
              <a:ea typeface="DM Sans"/>
              <a:cs typeface="DM Sans"/>
              <a:sym typeface="DM Sans"/>
            </a:endParaRPr>
          </a:p>
        </p:txBody>
      </p:sp>
      <p:pic>
        <p:nvPicPr>
          <p:cNvPr id="848" name="Google Shape;848;p153"/>
          <p:cNvPicPr preferRelativeResize="0"/>
          <p:nvPr/>
        </p:nvPicPr>
        <p:blipFill>
          <a:blip r:embed="rId3">
            <a:alphaModFix/>
          </a:blip>
          <a:stretch>
            <a:fillRect/>
          </a:stretch>
        </p:blipFill>
        <p:spPr>
          <a:xfrm>
            <a:off x="5594150" y="1639075"/>
            <a:ext cx="3412826" cy="254295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5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54"/>
          <p:cNvSpPr txBox="1"/>
          <p:nvPr/>
        </p:nvSpPr>
        <p:spPr>
          <a:xfrm>
            <a:off x="3413475" y="665488"/>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para patrones de diseño</a:t>
            </a:r>
            <a:endParaRPr b="1" i="0" sz="4000" u="none" cap="none" strike="noStrike">
              <a:solidFill>
                <a:schemeClr val="dk1"/>
              </a:solidFill>
              <a:latin typeface="DM Sans"/>
              <a:ea typeface="DM Sans"/>
              <a:cs typeface="DM Sans"/>
              <a:sym typeface="DM Sans"/>
            </a:endParaRPr>
          </a:p>
        </p:txBody>
      </p:sp>
      <p:sp>
        <p:nvSpPr>
          <p:cNvPr id="855" name="Google Shape;855;p154"/>
          <p:cNvSpPr txBox="1"/>
          <p:nvPr/>
        </p:nvSpPr>
        <p:spPr>
          <a:xfrm>
            <a:off x="3413475" y="2181150"/>
            <a:ext cx="5505300" cy="2304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e implementar el patrón de diseño Data Access Object (DAO)</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e implementar el patrón de diseño Data Transfer Object (DTO)</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e implementar el patrón de diseño Repository</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e implementar el patrón de diseño Factory</a:t>
            </a:r>
            <a:endParaRPr sz="1350">
              <a:latin typeface="DM Sans"/>
              <a:ea typeface="DM Sans"/>
              <a:cs typeface="DM Sans"/>
              <a:sym typeface="DM Sans"/>
            </a:endParaRPr>
          </a:p>
        </p:txBody>
      </p:sp>
      <p:pic>
        <p:nvPicPr>
          <p:cNvPr id="856" name="Google Shape;856;p154"/>
          <p:cNvPicPr preferRelativeResize="0"/>
          <p:nvPr/>
        </p:nvPicPr>
        <p:blipFill>
          <a:blip r:embed="rId3">
            <a:alphaModFix/>
          </a:blip>
          <a:stretch>
            <a:fillRect/>
          </a:stretch>
        </p:blipFill>
        <p:spPr>
          <a:xfrm>
            <a:off x="43675" y="2081050"/>
            <a:ext cx="3369799" cy="981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5"/>
          <p:cNvSpPr txBox="1"/>
          <p:nvPr/>
        </p:nvSpPr>
        <p:spPr>
          <a:xfrm>
            <a:off x="544175" y="969050"/>
            <a:ext cx="508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para Mailing</a:t>
            </a:r>
            <a:endParaRPr b="1" i="0" sz="4000" u="none" cap="none" strike="noStrike">
              <a:solidFill>
                <a:schemeClr val="dk1"/>
              </a:solidFill>
              <a:latin typeface="DM Sans"/>
              <a:ea typeface="DM Sans"/>
              <a:cs typeface="DM Sans"/>
              <a:sym typeface="DM Sans"/>
            </a:endParaRPr>
          </a:p>
        </p:txBody>
      </p:sp>
      <p:sp>
        <p:nvSpPr>
          <p:cNvPr id="862" name="Google Shape;862;p155"/>
          <p:cNvSpPr txBox="1"/>
          <p:nvPr/>
        </p:nvSpPr>
        <p:spPr>
          <a:xfrm>
            <a:off x="544175" y="2072000"/>
            <a:ext cx="4841700" cy="2065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sobre el protocolo SMTP</a:t>
            </a:r>
            <a:endParaRPr sz="1350">
              <a:latin typeface="DM Sans"/>
              <a:ea typeface="DM Sans"/>
              <a:cs typeface="DM Sans"/>
              <a:sym typeface="DM Sans"/>
            </a:endParaRPr>
          </a:p>
          <a:p>
            <a:pPr indent="0" lvl="0" marL="45720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Estructurar correos básicos a partir de una cuenta configurada de gmail.</a:t>
            </a:r>
            <a:endParaRPr sz="1350">
              <a:latin typeface="DM Sans"/>
              <a:ea typeface="DM Sans"/>
              <a:cs typeface="DM Sans"/>
              <a:sym typeface="DM Sans"/>
            </a:endParaRPr>
          </a:p>
          <a:p>
            <a:pPr indent="0" lvl="0" marL="45720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Implementar attachments en un correo electrónico. </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0" lvl="0" marL="457200" marR="0" rtl="0" algn="l">
              <a:lnSpc>
                <a:spcPct val="150000"/>
              </a:lnSpc>
              <a:spcBef>
                <a:spcPts val="0"/>
              </a:spcBef>
              <a:spcAft>
                <a:spcPts val="0"/>
              </a:spcAft>
              <a:buNone/>
            </a:pPr>
            <a:r>
              <a:t/>
            </a:r>
            <a:endParaRPr b="1" sz="1350">
              <a:latin typeface="DM Sans"/>
              <a:ea typeface="DM Sans"/>
              <a:cs typeface="DM Sans"/>
              <a:sym typeface="DM Sans"/>
            </a:endParaRPr>
          </a:p>
        </p:txBody>
      </p:sp>
      <p:pic>
        <p:nvPicPr>
          <p:cNvPr id="863" name="Google Shape;863;p155"/>
          <p:cNvPicPr preferRelativeResize="0"/>
          <p:nvPr/>
        </p:nvPicPr>
        <p:blipFill>
          <a:blip r:embed="rId3">
            <a:alphaModFix/>
          </a:blip>
          <a:stretch>
            <a:fillRect/>
          </a:stretch>
        </p:blipFill>
        <p:spPr>
          <a:xfrm>
            <a:off x="5631925" y="1397338"/>
            <a:ext cx="2538751" cy="19901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6"/>
          <p:cNvSpPr txBox="1"/>
          <p:nvPr/>
        </p:nvSpPr>
        <p:spPr>
          <a:xfrm>
            <a:off x="533550" y="828513"/>
            <a:ext cx="5131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para entornos</a:t>
            </a:r>
            <a:endParaRPr b="1" i="0" sz="4000" u="none" cap="none" strike="noStrike">
              <a:solidFill>
                <a:schemeClr val="dk1"/>
              </a:solidFill>
              <a:latin typeface="DM Sans"/>
              <a:ea typeface="DM Sans"/>
              <a:cs typeface="DM Sans"/>
              <a:sym typeface="DM Sans"/>
            </a:endParaRPr>
          </a:p>
        </p:txBody>
      </p:sp>
      <p:sp>
        <p:nvSpPr>
          <p:cNvPr id="869" name="Google Shape;869;p156"/>
          <p:cNvSpPr txBox="1"/>
          <p:nvPr/>
        </p:nvSpPr>
        <p:spPr>
          <a:xfrm>
            <a:off x="533550" y="2052363"/>
            <a:ext cx="5131800" cy="2262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la diferencia entre un entorno de desarrollo y un entorno de producción.</a:t>
            </a:r>
            <a:endParaRPr sz="1350">
              <a:latin typeface="DM Sans"/>
              <a:ea typeface="DM Sans"/>
              <a:cs typeface="DM Sans"/>
              <a:sym typeface="DM Sans"/>
            </a:endParaRPr>
          </a:p>
          <a:p>
            <a:pPr indent="0" lvl="0" marL="457200" marR="0" rtl="0" algn="l">
              <a:lnSpc>
                <a:spcPct val="15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Configurar entornos a partir de .dotenv</a:t>
            </a:r>
            <a:endParaRPr sz="1350">
              <a:latin typeface="DM Sans"/>
              <a:ea typeface="DM Sans"/>
              <a:cs typeface="DM Sans"/>
              <a:sym typeface="DM Sans"/>
            </a:endParaRPr>
          </a:p>
          <a:p>
            <a:pPr indent="0" lvl="0" marL="457200" marR="0" rtl="0" algn="l">
              <a:lnSpc>
                <a:spcPct val="15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Setear variables de entorno y un archivo general de configuración del aplicativo. </a:t>
            </a:r>
            <a:endParaRPr b="1"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875" name="Google Shape;875;p157"/>
          <p:cNvSpPr txBox="1"/>
          <p:nvPr/>
        </p:nvSpPr>
        <p:spPr>
          <a:xfrm>
            <a:off x="473350" y="1404525"/>
            <a:ext cx="77070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chemeClr val="lt2"/>
                </a:solidFill>
                <a:latin typeface="DM Sans"/>
                <a:ea typeface="DM Sans"/>
                <a:cs typeface="DM Sans"/>
                <a:sym typeface="DM Sans"/>
              </a:rPr>
              <a:t>La práctica hace al maestro</a:t>
            </a:r>
            <a:r>
              <a:rPr lang="es" sz="2500">
                <a:solidFill>
                  <a:schemeClr val="lt2"/>
                </a:solidFill>
                <a:latin typeface="DM Sans"/>
                <a:ea typeface="DM Sans"/>
                <a:cs typeface="DM Sans"/>
                <a:sym typeface="DM Sans"/>
              </a:rPr>
              <a:t>, si consideras que aún necesitas practicar algún aspecto de los skills mencionados, siempre puedes repasar las clases previas. Sin embargo, no significa que no puedas avanzar. </a:t>
            </a:r>
            <a:endParaRPr sz="2500">
              <a:solidFill>
                <a:schemeClr val="lt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lang="es" sz="2500">
                <a:solidFill>
                  <a:schemeClr val="accent6"/>
                </a:solidFill>
                <a:latin typeface="DM Sans"/>
                <a:ea typeface="DM Sans"/>
                <a:cs typeface="DM Sans"/>
                <a:sym typeface="DM Sans"/>
              </a:rPr>
              <a:t>¡Esta práctica integradora te ayudará a sentirte más seguro en estos temas!</a:t>
            </a:r>
            <a:endParaRPr b="1" i="0" sz="2500" u="none" cap="none" strike="noStrike">
              <a:solidFill>
                <a:schemeClr val="accent6"/>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58"/>
          <p:cNvSpPr txBox="1"/>
          <p:nvPr/>
        </p:nvSpPr>
        <p:spPr>
          <a:xfrm>
            <a:off x="501450" y="285275"/>
            <a:ext cx="4978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Desarrollo de esta práctica integradora</a:t>
            </a:r>
            <a:endParaRPr b="1" i="0" sz="4000" u="none" cap="none" strike="noStrike">
              <a:solidFill>
                <a:schemeClr val="dk1"/>
              </a:solidFill>
              <a:latin typeface="DM Sans"/>
              <a:ea typeface="DM Sans"/>
              <a:cs typeface="DM Sans"/>
              <a:sym typeface="DM Sans"/>
            </a:endParaRPr>
          </a:p>
        </p:txBody>
      </p:sp>
      <p:sp>
        <p:nvSpPr>
          <p:cNvPr id="881" name="Google Shape;881;p158"/>
          <p:cNvSpPr txBox="1"/>
          <p:nvPr/>
        </p:nvSpPr>
        <p:spPr>
          <a:xfrm>
            <a:off x="1049225" y="2999100"/>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Restructuración de arquitectura del servidor para trabajar por capas</a:t>
            </a:r>
            <a:endParaRPr b="0" i="0" sz="1350" u="none" cap="none" strike="noStrike">
              <a:solidFill>
                <a:srgbClr val="000000"/>
              </a:solidFill>
              <a:latin typeface="DM Sans"/>
              <a:ea typeface="DM Sans"/>
              <a:cs typeface="DM Sans"/>
              <a:sym typeface="DM Sans"/>
            </a:endParaRPr>
          </a:p>
        </p:txBody>
      </p:sp>
      <p:sp>
        <p:nvSpPr>
          <p:cNvPr id="882" name="Google Shape;882;p158"/>
          <p:cNvSpPr txBox="1"/>
          <p:nvPr/>
        </p:nvSpPr>
        <p:spPr>
          <a:xfrm>
            <a:off x="3596550" y="2999100"/>
            <a:ext cx="1950900" cy="182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Restructuración del modelo de persistencia para ajustarse al modelo de capas y funcionando con patrones de diseño</a:t>
            </a:r>
            <a:endParaRPr b="0" i="0" sz="1350" u="none" cap="none" strike="noStrike">
              <a:solidFill>
                <a:srgbClr val="000000"/>
              </a:solidFill>
              <a:latin typeface="DM Sans"/>
              <a:ea typeface="DM Sans"/>
              <a:cs typeface="DM Sans"/>
              <a:sym typeface="DM Sans"/>
            </a:endParaRPr>
          </a:p>
        </p:txBody>
      </p:sp>
      <p:sp>
        <p:nvSpPr>
          <p:cNvPr id="883" name="Google Shape;883;p158"/>
          <p:cNvSpPr txBox="1"/>
          <p:nvPr/>
        </p:nvSpPr>
        <p:spPr>
          <a:xfrm>
            <a:off x="6143875" y="2999100"/>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Configuración de envío de correos y seteo de variables de entorno. </a:t>
            </a:r>
            <a:endParaRPr b="0" i="0" sz="1350" u="none" cap="none" strike="noStrike">
              <a:solidFill>
                <a:srgbClr val="000000"/>
              </a:solidFill>
              <a:latin typeface="DM Sans"/>
              <a:ea typeface="DM Sans"/>
              <a:cs typeface="DM Sans"/>
              <a:sym typeface="DM Sans"/>
            </a:endParaRPr>
          </a:p>
        </p:txBody>
      </p:sp>
      <p:pic>
        <p:nvPicPr>
          <p:cNvPr id="884" name="Google Shape;884;p158"/>
          <p:cNvPicPr preferRelativeResize="0"/>
          <p:nvPr/>
        </p:nvPicPr>
        <p:blipFill>
          <a:blip r:embed="rId3">
            <a:alphaModFix/>
          </a:blip>
          <a:stretch>
            <a:fillRect/>
          </a:stretch>
        </p:blipFill>
        <p:spPr>
          <a:xfrm>
            <a:off x="6014050" y="62413"/>
            <a:ext cx="2292826" cy="2292826"/>
          </a:xfrm>
          <a:prstGeom prst="rect">
            <a:avLst/>
          </a:prstGeom>
          <a:noFill/>
          <a:ln>
            <a:noFill/>
          </a:ln>
        </p:spPr>
      </p:pic>
      <p:sp>
        <p:nvSpPr>
          <p:cNvPr id="885" name="Google Shape;885;p158"/>
          <p:cNvSpPr/>
          <p:nvPr/>
        </p:nvSpPr>
        <p:spPr>
          <a:xfrm>
            <a:off x="4278440" y="2341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58"/>
          <p:cNvSpPr/>
          <p:nvPr/>
        </p:nvSpPr>
        <p:spPr>
          <a:xfrm>
            <a:off x="6825776" y="2341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7" name="Google Shape;887;p158"/>
          <p:cNvCxnSpPr>
            <a:stCxn id="888" idx="6"/>
            <a:endCxn id="885" idx="2"/>
          </p:cNvCxnSpPr>
          <p:nvPr/>
        </p:nvCxnSpPr>
        <p:spPr>
          <a:xfrm>
            <a:off x="2318213" y="2635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889" name="Google Shape;889;p158"/>
          <p:cNvCxnSpPr>
            <a:stCxn id="885" idx="6"/>
            <a:endCxn id="886" idx="2"/>
          </p:cNvCxnSpPr>
          <p:nvPr/>
        </p:nvCxnSpPr>
        <p:spPr>
          <a:xfrm>
            <a:off x="4865540" y="2635004"/>
            <a:ext cx="1960200" cy="0"/>
          </a:xfrm>
          <a:prstGeom prst="straightConnector1">
            <a:avLst/>
          </a:prstGeom>
          <a:noFill/>
          <a:ln cap="flat" cmpd="sng" w="9525">
            <a:solidFill>
              <a:srgbClr val="EAFF6A"/>
            </a:solidFill>
            <a:prstDash val="solid"/>
            <a:round/>
            <a:headEnd len="med" w="med" type="none"/>
            <a:tailEnd len="med" w="med" type="none"/>
          </a:ln>
        </p:spPr>
      </p:cxnSp>
      <p:sp>
        <p:nvSpPr>
          <p:cNvPr id="890" name="Google Shape;890;p158"/>
          <p:cNvSpPr txBox="1"/>
          <p:nvPr/>
        </p:nvSpPr>
        <p:spPr>
          <a:xfrm>
            <a:off x="4364888" y="2334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2</a:t>
            </a:r>
            <a:endParaRPr b="1" sz="3000">
              <a:solidFill>
                <a:srgbClr val="000000"/>
              </a:solidFill>
              <a:latin typeface="DM Sans"/>
              <a:ea typeface="DM Sans"/>
              <a:cs typeface="DM Sans"/>
              <a:sym typeface="DM Sans"/>
            </a:endParaRPr>
          </a:p>
        </p:txBody>
      </p:sp>
      <p:sp>
        <p:nvSpPr>
          <p:cNvPr id="891" name="Google Shape;891;p158"/>
          <p:cNvSpPr txBox="1"/>
          <p:nvPr/>
        </p:nvSpPr>
        <p:spPr>
          <a:xfrm>
            <a:off x="6912188" y="2334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3</a:t>
            </a:r>
            <a:endParaRPr b="1" sz="3000">
              <a:solidFill>
                <a:srgbClr val="000000"/>
              </a:solidFill>
              <a:latin typeface="DM Sans"/>
              <a:ea typeface="DM Sans"/>
              <a:cs typeface="DM Sans"/>
              <a:sym typeface="DM Sans"/>
            </a:endParaRPr>
          </a:p>
        </p:txBody>
      </p:sp>
      <p:grpSp>
        <p:nvGrpSpPr>
          <p:cNvPr id="892" name="Google Shape;892;p158"/>
          <p:cNvGrpSpPr/>
          <p:nvPr/>
        </p:nvGrpSpPr>
        <p:grpSpPr>
          <a:xfrm>
            <a:off x="1731113" y="2334850"/>
            <a:ext cx="587100" cy="600300"/>
            <a:chOff x="1731113" y="1953850"/>
            <a:chExt cx="587100" cy="600300"/>
          </a:xfrm>
        </p:grpSpPr>
        <p:sp>
          <p:nvSpPr>
            <p:cNvPr id="888" name="Google Shape;888;p158"/>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58"/>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t>
            </a:r>
            <a:r>
              <a:rPr b="1" lang="es" sz="4000">
                <a:solidFill>
                  <a:srgbClr val="EAFF6A"/>
                </a:solidFill>
                <a:latin typeface="DM Sans"/>
                <a:ea typeface="DM Sans"/>
                <a:cs typeface="DM Sans"/>
                <a:sym typeface="DM Sans"/>
              </a:rPr>
              <a:t>Comenzamos</a:t>
            </a:r>
            <a:r>
              <a:rPr b="1" lang="es" sz="4000">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60"/>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Práctica de integración sobre tu ecommerce</a:t>
            </a:r>
            <a:endParaRPr b="1" i="0" sz="4000" u="none" cap="none" strike="noStrike">
              <a:solidFill>
                <a:schemeClr val="dk1"/>
              </a:solidFill>
              <a:highlight>
                <a:srgbClr val="EAFF6A"/>
              </a:highlight>
              <a:latin typeface="DM Sans"/>
              <a:ea typeface="DM Sans"/>
              <a:cs typeface="DM Sans"/>
              <a:sym typeface="DM Sans"/>
            </a:endParaRPr>
          </a:p>
        </p:txBody>
      </p:sp>
      <p:grpSp>
        <p:nvGrpSpPr>
          <p:cNvPr id="904" name="Google Shape;904;p160"/>
          <p:cNvGrpSpPr/>
          <p:nvPr/>
        </p:nvGrpSpPr>
        <p:grpSpPr>
          <a:xfrm>
            <a:off x="4032278" y="991001"/>
            <a:ext cx="898548" cy="898574"/>
            <a:chOff x="7203613" y="720174"/>
            <a:chExt cx="254100" cy="254100"/>
          </a:xfrm>
        </p:grpSpPr>
        <p:sp>
          <p:nvSpPr>
            <p:cNvPr id="905" name="Google Shape;905;p160"/>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 name="Google Shape;906;p160"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61"/>
          <p:cNvSpPr txBox="1"/>
          <p:nvPr/>
        </p:nvSpPr>
        <p:spPr>
          <a:xfrm>
            <a:off x="457350" y="1017925"/>
            <a:ext cx="3834600" cy="437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Consigna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 sz="1350">
                <a:solidFill>
                  <a:schemeClr val="dk1"/>
                </a:solidFill>
                <a:latin typeface="DM Sans"/>
                <a:ea typeface="DM Sans"/>
                <a:cs typeface="DM Sans"/>
                <a:sym typeface="DM Sans"/>
              </a:rPr>
              <a:t>Con base en el proyecto que venimos desarrollando, toca solidificar algunos procesos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a:solidFill>
                  <a:schemeClr val="dk1"/>
                </a:solidFill>
                <a:latin typeface="DM Sans"/>
                <a:ea typeface="DM Sans"/>
                <a:cs typeface="DM Sans"/>
                <a:sym typeface="DM Sans"/>
              </a:rPr>
              <a:t>Realizar un sistema de recuperación de contraseña, la cual envíe por medio de un correo un botón que redireccione a una página para restablecer la contraseña (no recuperarla).</a:t>
            </a:r>
            <a:endParaRPr sz="1150">
              <a:solidFill>
                <a:schemeClr val="dk1"/>
              </a:solidFill>
              <a:latin typeface="DM Sans"/>
              <a:ea typeface="DM Sans"/>
              <a:cs typeface="DM Sans"/>
              <a:sym typeface="DM Sans"/>
            </a:endParaRPr>
          </a:p>
          <a:p>
            <a:pPr indent="-301625" lvl="1" marL="914400" marR="0" rtl="0" algn="l">
              <a:lnSpc>
                <a:spcPct val="100000"/>
              </a:lnSpc>
              <a:spcBef>
                <a:spcPts val="0"/>
              </a:spcBef>
              <a:spcAft>
                <a:spcPts val="0"/>
              </a:spcAft>
              <a:buClr>
                <a:schemeClr val="dk1"/>
              </a:buClr>
              <a:buSzPts val="1150"/>
              <a:buFont typeface="DM Sans"/>
              <a:buChar char="○"/>
            </a:pPr>
            <a:r>
              <a:rPr lang="es" sz="1150">
                <a:solidFill>
                  <a:schemeClr val="dk1"/>
                </a:solidFill>
                <a:latin typeface="DM Sans"/>
                <a:ea typeface="DM Sans"/>
                <a:cs typeface="DM Sans"/>
                <a:sym typeface="DM Sans"/>
              </a:rPr>
              <a:t>link del correo debe expirar después de 1 hora de enviado.</a:t>
            </a:r>
            <a:endParaRPr sz="1150">
              <a:solidFill>
                <a:schemeClr val="dk1"/>
              </a:solidFill>
              <a:latin typeface="DM Sans"/>
              <a:ea typeface="DM Sans"/>
              <a:cs typeface="DM Sans"/>
              <a:sym typeface="DM Sans"/>
            </a:endParaRPr>
          </a:p>
          <a:p>
            <a:pPr indent="-301625" lvl="1" marL="914400" marR="0" rtl="0" algn="l">
              <a:lnSpc>
                <a:spcPct val="100000"/>
              </a:lnSpc>
              <a:spcBef>
                <a:spcPts val="0"/>
              </a:spcBef>
              <a:spcAft>
                <a:spcPts val="0"/>
              </a:spcAft>
              <a:buClr>
                <a:schemeClr val="dk1"/>
              </a:buClr>
              <a:buSzPts val="1150"/>
              <a:buFont typeface="DM Sans"/>
              <a:buChar char="○"/>
            </a:pPr>
            <a:r>
              <a:rPr lang="es" sz="1150">
                <a:solidFill>
                  <a:schemeClr val="dk1"/>
                </a:solidFill>
                <a:latin typeface="DM Sans"/>
                <a:ea typeface="DM Sans"/>
                <a:cs typeface="DM Sans"/>
                <a:sym typeface="DM Sans"/>
              </a:rPr>
              <a:t>Si se trata de restablecer la contraseña con la misma contraseña del usuario, debe impedirlo e indicarle que no se puede colocar la misma contraseña</a:t>
            </a:r>
            <a:endParaRPr sz="1150">
              <a:solidFill>
                <a:schemeClr val="dk1"/>
              </a:solidFill>
              <a:latin typeface="DM Sans"/>
              <a:ea typeface="DM Sans"/>
              <a:cs typeface="DM Sans"/>
              <a:sym typeface="DM Sans"/>
            </a:endParaRPr>
          </a:p>
          <a:p>
            <a:pPr indent="-301625" lvl="1" marL="914400" marR="0" rtl="0" algn="l">
              <a:lnSpc>
                <a:spcPct val="100000"/>
              </a:lnSpc>
              <a:spcBef>
                <a:spcPts val="0"/>
              </a:spcBef>
              <a:spcAft>
                <a:spcPts val="0"/>
              </a:spcAft>
              <a:buClr>
                <a:schemeClr val="dk1"/>
              </a:buClr>
              <a:buSzPts val="1150"/>
              <a:buFont typeface="DM Sans"/>
              <a:buChar char="○"/>
            </a:pPr>
            <a:r>
              <a:rPr lang="es" sz="1150">
                <a:solidFill>
                  <a:schemeClr val="dk1"/>
                </a:solidFill>
                <a:latin typeface="DM Sans"/>
                <a:ea typeface="DM Sans"/>
                <a:cs typeface="DM Sans"/>
                <a:sym typeface="DM Sans"/>
              </a:rPr>
              <a:t>Si el link expiró, debe redirigir a una vista que le permita generar nuevamente el correo de restablecimiento, el cual contará con una nueva duración de 1 hora.</a:t>
            </a:r>
            <a:endParaRPr sz="11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50">
              <a:solidFill>
                <a:srgbClr val="999999"/>
              </a:solidFill>
              <a:latin typeface="DM Sans"/>
              <a:ea typeface="DM Sans"/>
              <a:cs typeface="DM Sans"/>
              <a:sym typeface="DM Sans"/>
            </a:endParaRPr>
          </a:p>
        </p:txBody>
      </p:sp>
      <p:pic>
        <p:nvPicPr>
          <p:cNvPr id="912" name="Google Shape;912;p16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913" name="Google Shape;913;p161"/>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
        <p:nvSpPr>
          <p:cNvPr id="914" name="Google Shape;914;p161"/>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61"/>
          <p:cNvSpPr txBox="1"/>
          <p:nvPr/>
        </p:nvSpPr>
        <p:spPr>
          <a:xfrm>
            <a:off x="4368150" y="1127975"/>
            <a:ext cx="3834600" cy="3875100"/>
          </a:xfrm>
          <a:prstGeom prst="rect">
            <a:avLst/>
          </a:prstGeom>
          <a:noFill/>
          <a:ln>
            <a:noFill/>
          </a:ln>
        </p:spPr>
        <p:txBody>
          <a:bodyPr anchorCtr="0" anchor="t" bIns="91425" lIns="91425" spcFirstLastPara="1" rIns="91425" wrap="square" tIns="91425">
            <a:spAutoFit/>
          </a:bodyPr>
          <a:lstStyle/>
          <a:p>
            <a:pPr indent="0" lvl="0" marL="0" marR="0" rtl="0" algn="l">
              <a:lnSpc>
                <a:spcPct val="30000"/>
              </a:lnSpc>
              <a:spcBef>
                <a:spcPts val="0"/>
              </a:spcBef>
              <a:spcAft>
                <a:spcPts val="0"/>
              </a:spcAft>
              <a:buClr>
                <a:srgbClr val="000000"/>
              </a:buClr>
              <a:buSzPts val="1350"/>
              <a:buFont typeface="Arial"/>
              <a:buNone/>
            </a:pPr>
            <a:r>
              <a:t/>
            </a:r>
            <a:endParaRPr b="1" i="0" sz="12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150">
                <a:solidFill>
                  <a:schemeClr val="dk1"/>
                </a:solidFill>
                <a:latin typeface="DM Sans"/>
                <a:ea typeface="DM Sans"/>
                <a:cs typeface="DM Sans"/>
                <a:sym typeface="DM Sans"/>
              </a:rPr>
              <a:t>Establecer un nuevo rol para el schema del usuario llamado “premium” el cual estará habilitado también para crear productos</a:t>
            </a:r>
            <a:endParaRPr sz="11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150">
                <a:solidFill>
                  <a:schemeClr val="dk1"/>
                </a:solidFill>
                <a:latin typeface="DM Sans"/>
                <a:ea typeface="DM Sans"/>
                <a:cs typeface="DM Sans"/>
                <a:sym typeface="DM Sans"/>
              </a:rPr>
              <a:t>Modificar el schema de producto para contar con un campo “owner”, el cual haga referencia a la persona que creó el producto</a:t>
            </a:r>
            <a:endParaRPr sz="1150">
              <a:solidFill>
                <a:schemeClr val="dk1"/>
              </a:solidFill>
              <a:latin typeface="DM Sans"/>
              <a:ea typeface="DM Sans"/>
              <a:cs typeface="DM Sans"/>
              <a:sym typeface="DM Sans"/>
            </a:endParaRPr>
          </a:p>
          <a:p>
            <a:pPr indent="-301625" lvl="1" marL="914400" marR="0" rtl="0" algn="l">
              <a:lnSpc>
                <a:spcPct val="100000"/>
              </a:lnSpc>
              <a:spcBef>
                <a:spcPts val="0"/>
              </a:spcBef>
              <a:spcAft>
                <a:spcPts val="0"/>
              </a:spcAft>
              <a:buClr>
                <a:schemeClr val="dk1"/>
              </a:buClr>
              <a:buSzPts val="1150"/>
              <a:buFont typeface="DM Sans"/>
              <a:buChar char="○"/>
            </a:pPr>
            <a:r>
              <a:rPr lang="es" sz="1150">
                <a:solidFill>
                  <a:schemeClr val="dk1"/>
                </a:solidFill>
                <a:latin typeface="DM Sans"/>
                <a:ea typeface="DM Sans"/>
                <a:cs typeface="DM Sans"/>
                <a:sym typeface="DM Sans"/>
              </a:rPr>
              <a:t>Si un producto se crea sin owner, se debe colocar por defecto “admin”.</a:t>
            </a:r>
            <a:endParaRPr sz="1150">
              <a:solidFill>
                <a:schemeClr val="dk1"/>
              </a:solidFill>
              <a:latin typeface="DM Sans"/>
              <a:ea typeface="DM Sans"/>
              <a:cs typeface="DM Sans"/>
              <a:sym typeface="DM Sans"/>
            </a:endParaRPr>
          </a:p>
          <a:p>
            <a:pPr indent="-301625" lvl="1" marL="914400" marR="0" rtl="0" algn="l">
              <a:lnSpc>
                <a:spcPct val="100000"/>
              </a:lnSpc>
              <a:spcBef>
                <a:spcPts val="0"/>
              </a:spcBef>
              <a:spcAft>
                <a:spcPts val="0"/>
              </a:spcAft>
              <a:buClr>
                <a:schemeClr val="dk1"/>
              </a:buClr>
              <a:buSzPts val="1150"/>
              <a:buFont typeface="DM Sans"/>
              <a:buChar char="○"/>
            </a:pPr>
            <a:r>
              <a:rPr lang="es" sz="1150">
                <a:solidFill>
                  <a:schemeClr val="dk1"/>
                </a:solidFill>
                <a:latin typeface="DM Sans"/>
                <a:ea typeface="DM Sans"/>
                <a:cs typeface="DM Sans"/>
                <a:sym typeface="DM Sans"/>
              </a:rPr>
              <a:t>El campo owner deberá guardar sólo el correo electrónico (o _id, lo dejamos a tu conveniencia) del usuario que lo haya creado (Sólo podrá recibir usuarios premium)</a:t>
            </a:r>
            <a:endParaRPr sz="11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150">
                <a:solidFill>
                  <a:schemeClr val="dk1"/>
                </a:solidFill>
                <a:latin typeface="DM Sans"/>
                <a:ea typeface="DM Sans"/>
                <a:cs typeface="DM Sans"/>
                <a:sym typeface="DM Sans"/>
              </a:rPr>
              <a:t>Modificar los permisos de modificación y eliminación de productos para que:</a:t>
            </a:r>
            <a:endParaRPr sz="1150">
              <a:solidFill>
                <a:schemeClr val="dk1"/>
              </a:solidFill>
              <a:latin typeface="DM Sans"/>
              <a:ea typeface="DM Sans"/>
              <a:cs typeface="DM Sans"/>
              <a:sym typeface="DM Sans"/>
            </a:endParaRPr>
          </a:p>
          <a:p>
            <a:pPr indent="-301625" lvl="1" marL="914400" marR="0" rtl="0" algn="l">
              <a:lnSpc>
                <a:spcPct val="100000"/>
              </a:lnSpc>
              <a:spcBef>
                <a:spcPts val="0"/>
              </a:spcBef>
              <a:spcAft>
                <a:spcPts val="0"/>
              </a:spcAft>
              <a:buClr>
                <a:schemeClr val="dk1"/>
              </a:buClr>
              <a:buSzPts val="1150"/>
              <a:buFont typeface="DM Sans"/>
              <a:buChar char="○"/>
            </a:pPr>
            <a:r>
              <a:rPr lang="es" sz="1150">
                <a:solidFill>
                  <a:schemeClr val="dk1"/>
                </a:solidFill>
                <a:latin typeface="DM Sans"/>
                <a:ea typeface="DM Sans"/>
                <a:cs typeface="DM Sans"/>
                <a:sym typeface="DM Sans"/>
              </a:rPr>
              <a:t>Un usuario premium sólo pueda borrar los productos que le pertenecen.</a:t>
            </a:r>
            <a:endParaRPr sz="1150">
              <a:solidFill>
                <a:schemeClr val="dk1"/>
              </a:solidFill>
              <a:latin typeface="DM Sans"/>
              <a:ea typeface="DM Sans"/>
              <a:cs typeface="DM Sans"/>
              <a:sym typeface="DM Sans"/>
            </a:endParaRPr>
          </a:p>
          <a:p>
            <a:pPr indent="-301625" lvl="1" marL="914400" marR="0" rtl="0" algn="l">
              <a:lnSpc>
                <a:spcPct val="100000"/>
              </a:lnSpc>
              <a:spcBef>
                <a:spcPts val="0"/>
              </a:spcBef>
              <a:spcAft>
                <a:spcPts val="0"/>
              </a:spcAft>
              <a:buClr>
                <a:schemeClr val="dk1"/>
              </a:buClr>
              <a:buSzPts val="1150"/>
              <a:buFont typeface="DM Sans"/>
              <a:buChar char="○"/>
            </a:pPr>
            <a:r>
              <a:rPr lang="es" sz="1150">
                <a:solidFill>
                  <a:schemeClr val="dk1"/>
                </a:solidFill>
                <a:latin typeface="DM Sans"/>
                <a:ea typeface="DM Sans"/>
                <a:cs typeface="DM Sans"/>
                <a:sym typeface="DM Sans"/>
              </a:rPr>
              <a:t>El admin pueda borrar cualquier producto, aún si es de un owner.</a:t>
            </a:r>
            <a:endParaRPr sz="11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50">
              <a:solidFill>
                <a:srgbClr val="999999"/>
              </a:solidFill>
              <a:latin typeface="DM Sans"/>
              <a:ea typeface="DM Sans"/>
              <a:cs typeface="DM Sans"/>
              <a:sym typeface="DM Sans"/>
            </a:endParaRPr>
          </a:p>
        </p:txBody>
      </p:sp>
      <p:grpSp>
        <p:nvGrpSpPr>
          <p:cNvPr id="916" name="Google Shape;916;p161"/>
          <p:cNvGrpSpPr/>
          <p:nvPr/>
        </p:nvGrpSpPr>
        <p:grpSpPr>
          <a:xfrm>
            <a:off x="419406" y="468192"/>
            <a:ext cx="431081" cy="431106"/>
            <a:chOff x="7203613" y="720174"/>
            <a:chExt cx="254100" cy="254100"/>
          </a:xfrm>
        </p:grpSpPr>
        <p:sp>
          <p:nvSpPr>
            <p:cNvPr id="917" name="Google Shape;917;p161"/>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8" name="Google Shape;918;p161"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16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924" name="Google Shape;924;p162"/>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62"/>
          <p:cNvSpPr txBox="1"/>
          <p:nvPr/>
        </p:nvSpPr>
        <p:spPr>
          <a:xfrm>
            <a:off x="5028450" y="1393500"/>
            <a:ext cx="3834600" cy="21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Link al repositorio de GitHub con el proyecto completo (No incluir node_modules).</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Te recomendamos testear muy bien todas las políticas de acceso. ¡Son la parte fuerte de este entregable!</a:t>
            </a:r>
            <a:endParaRPr sz="1150">
              <a:solidFill>
                <a:srgbClr val="999999"/>
              </a:solidFill>
              <a:latin typeface="DM Sans"/>
              <a:ea typeface="DM Sans"/>
              <a:cs typeface="DM Sans"/>
              <a:sym typeface="DM Sans"/>
            </a:endParaRPr>
          </a:p>
        </p:txBody>
      </p:sp>
      <p:grpSp>
        <p:nvGrpSpPr>
          <p:cNvPr id="926" name="Google Shape;926;p162"/>
          <p:cNvGrpSpPr/>
          <p:nvPr/>
        </p:nvGrpSpPr>
        <p:grpSpPr>
          <a:xfrm>
            <a:off x="419406" y="468192"/>
            <a:ext cx="431081" cy="431106"/>
            <a:chOff x="7203613" y="720174"/>
            <a:chExt cx="254100" cy="254100"/>
          </a:xfrm>
        </p:grpSpPr>
        <p:sp>
          <p:nvSpPr>
            <p:cNvPr id="927" name="Google Shape;927;p162"/>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8" name="Google Shape;928;p162"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929" name="Google Shape;929;p162"/>
          <p:cNvSpPr txBox="1"/>
          <p:nvPr/>
        </p:nvSpPr>
        <p:spPr>
          <a:xfrm>
            <a:off x="465050" y="1295150"/>
            <a:ext cx="3834600" cy="2271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a:solidFill>
                  <a:schemeClr val="dk1"/>
                </a:solidFill>
                <a:latin typeface="DM Sans"/>
                <a:ea typeface="DM Sans"/>
                <a:cs typeface="DM Sans"/>
                <a:sym typeface="DM Sans"/>
              </a:rPr>
              <a:t>Además, modificar la lógica de carrito para que un usuario premium NO pueda agregar a su carrito un producto que le pertenece</a:t>
            </a:r>
            <a:endParaRPr sz="1150">
              <a:solidFill>
                <a:schemeClr val="dk1"/>
              </a:solidFill>
              <a:latin typeface="DM Sans"/>
              <a:ea typeface="DM Sans"/>
              <a:cs typeface="DM Sans"/>
              <a:sym typeface="DM Sans"/>
            </a:endParaRPr>
          </a:p>
          <a:p>
            <a:pPr indent="-301625" lvl="0" marL="457200" marR="0" rtl="0" algn="l">
              <a:lnSpc>
                <a:spcPct val="100000"/>
              </a:lnSpc>
              <a:spcBef>
                <a:spcPts val="0"/>
              </a:spcBef>
              <a:spcAft>
                <a:spcPts val="0"/>
              </a:spcAft>
              <a:buClr>
                <a:schemeClr val="dk1"/>
              </a:buClr>
              <a:buSzPts val="1150"/>
              <a:buFont typeface="DM Sans"/>
              <a:buChar char="✓"/>
            </a:pPr>
            <a:r>
              <a:rPr lang="es" sz="1150">
                <a:solidFill>
                  <a:schemeClr val="dk1"/>
                </a:solidFill>
                <a:latin typeface="DM Sans"/>
                <a:ea typeface="DM Sans"/>
                <a:cs typeface="DM Sans"/>
                <a:sym typeface="DM Sans"/>
              </a:rPr>
              <a:t>Implementar una nueva ruta en el router de api/users, la cual será</a:t>
            </a:r>
            <a:r>
              <a:rPr b="1" lang="es" sz="1150">
                <a:solidFill>
                  <a:schemeClr val="dk1"/>
                </a:solidFill>
                <a:latin typeface="DM Sans"/>
                <a:ea typeface="DM Sans"/>
                <a:cs typeface="DM Sans"/>
                <a:sym typeface="DM Sans"/>
              </a:rPr>
              <a:t> /api/users/premium/:uid</a:t>
            </a:r>
            <a:r>
              <a:rPr lang="es" sz="1150">
                <a:solidFill>
                  <a:schemeClr val="dk1"/>
                </a:solidFill>
                <a:latin typeface="DM Sans"/>
                <a:ea typeface="DM Sans"/>
                <a:cs typeface="DM Sans"/>
                <a:sym typeface="DM Sans"/>
              </a:rPr>
              <a:t>  la cual permitirá cambiar el rol de un usuario, de “user” a “premium” y viceversa.</a:t>
            </a:r>
            <a:endParaRPr sz="11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50">
              <a:solidFill>
                <a:srgbClr val="999999"/>
              </a:solidFill>
              <a:latin typeface="DM Sans"/>
              <a:ea typeface="DM Sans"/>
              <a:cs typeface="DM Sans"/>
              <a:sym typeface="DM Sans"/>
            </a:endParaRPr>
          </a:p>
        </p:txBody>
      </p:sp>
      <p:sp>
        <p:nvSpPr>
          <p:cNvPr id="930" name="Google Shape;930;p162"/>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91"/>
          <p:cNvSpPr txBox="1"/>
          <p:nvPr/>
        </p:nvSpPr>
        <p:spPr>
          <a:xfrm>
            <a:off x="812253" y="1925250"/>
            <a:ext cx="751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DockerHub</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6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6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16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92"/>
          <p:cNvSpPr txBox="1"/>
          <p:nvPr/>
        </p:nvSpPr>
        <p:spPr>
          <a:xfrm>
            <a:off x="439700" y="455900"/>
            <a:ext cx="603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es DockerHub?</a:t>
            </a:r>
            <a:endParaRPr b="1" i="0" sz="4000" u="none" cap="none" strike="noStrike">
              <a:solidFill>
                <a:schemeClr val="dk1"/>
              </a:solidFill>
              <a:latin typeface="DM Sans"/>
              <a:ea typeface="DM Sans"/>
              <a:cs typeface="DM Sans"/>
              <a:sym typeface="DM Sans"/>
            </a:endParaRPr>
          </a:p>
        </p:txBody>
      </p:sp>
      <p:sp>
        <p:nvSpPr>
          <p:cNvPr id="361" name="Google Shape;361;p92"/>
          <p:cNvSpPr txBox="1"/>
          <p:nvPr/>
        </p:nvSpPr>
        <p:spPr>
          <a:xfrm>
            <a:off x="475500" y="1523000"/>
            <a:ext cx="4838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Dockerhub es una librería, o repositorio de imágenes en la nube.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Cuando hemos finalizado con el mantenimiento de nuestro aplicativo, necesitamos compartir la imagen resultante con nuestro equipo (Y enviar la imagen por correo electrónico no resulta óptimo).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Al subir nuestra imagen en la nube, todos los miembros autorizados podrán descargarla y utilizarla. </a:t>
            </a:r>
            <a:endParaRPr sz="1350">
              <a:latin typeface="DM Sans"/>
              <a:ea typeface="DM Sans"/>
              <a:cs typeface="DM Sans"/>
              <a:sym typeface="DM Sans"/>
            </a:endParaRPr>
          </a:p>
        </p:txBody>
      </p:sp>
      <p:pic>
        <p:nvPicPr>
          <p:cNvPr id="362" name="Google Shape;362;p92"/>
          <p:cNvPicPr preferRelativeResize="0"/>
          <p:nvPr/>
        </p:nvPicPr>
        <p:blipFill>
          <a:blip r:embed="rId3">
            <a:alphaModFix/>
          </a:blip>
          <a:stretch>
            <a:fillRect/>
          </a:stretch>
        </p:blipFill>
        <p:spPr>
          <a:xfrm>
            <a:off x="5413375" y="1885175"/>
            <a:ext cx="3665800" cy="1538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